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71" r:id="rId6"/>
  </p:sldMasterIdLst>
  <p:notesMasterIdLst>
    <p:notesMasterId r:id="rId25"/>
  </p:notesMasterIdLst>
  <p:sldIdLst>
    <p:sldId id="256" r:id="rId7"/>
    <p:sldId id="1174" r:id="rId8"/>
    <p:sldId id="1203" r:id="rId9"/>
    <p:sldId id="1205" r:id="rId10"/>
    <p:sldId id="1189" r:id="rId11"/>
    <p:sldId id="1183" r:id="rId12"/>
    <p:sldId id="1202" r:id="rId13"/>
    <p:sldId id="1199" r:id="rId14"/>
    <p:sldId id="1201" r:id="rId15"/>
    <p:sldId id="1175" r:id="rId16"/>
    <p:sldId id="1185" r:id="rId17"/>
    <p:sldId id="1176" r:id="rId18"/>
    <p:sldId id="1204" r:id="rId19"/>
    <p:sldId id="1177" r:id="rId20"/>
    <p:sldId id="1195" r:id="rId21"/>
    <p:sldId id="1178" r:id="rId22"/>
    <p:sldId id="1197" r:id="rId23"/>
    <p:sldId id="119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0E2F4"/>
    <a:srgbClr val="FFFF00"/>
    <a:srgbClr val="FFCC00"/>
    <a:srgbClr val="4FA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550636-D5DC-4735-826D-C46049D09027}" v="285" dt="2021-08-11T08:41:53.2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0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2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3049A-A004-4C45-86D0-0C9683375DAE}" type="datetimeFigureOut">
              <a:rPr lang="en-GB" smtClean="0"/>
              <a:t>06/09/2021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0B6D8B-BB54-44C9-ADB0-D2E9780681A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919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8D9D609-8EBD-4F42-9DFE-DF7D646A6CCE}"/>
              </a:ext>
            </a:extLst>
          </p:cNvPr>
          <p:cNvSpPr/>
          <p:nvPr userDrawn="1"/>
        </p:nvSpPr>
        <p:spPr>
          <a:xfrm>
            <a:off x="132125" y="127195"/>
            <a:ext cx="11863455" cy="66036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588FB2-4CDD-4C76-85E3-026671AAB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039223" y="-1755766"/>
            <a:ext cx="5422990" cy="91873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67775C-6913-4B3C-9F5E-70AEF567D7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0652" y="127195"/>
            <a:ext cx="4474283" cy="660361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227F015-B943-4D04-9C5F-28765458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1735" y="6365680"/>
            <a:ext cx="2743200" cy="365125"/>
          </a:xfrm>
        </p:spPr>
        <p:txBody>
          <a:bodyPr/>
          <a:lstStyle/>
          <a:p>
            <a:fld id="{B50010BE-11E4-4575-A131-2C95EA87B4BD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7A3335D-5AFC-47F3-BFB9-8EB692F57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85" y="3262740"/>
            <a:ext cx="6887548" cy="951301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1E211C-C532-4284-8354-5C7777BC6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078" y="4342290"/>
            <a:ext cx="6700935" cy="74602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0EF182-09B6-472A-9D53-CA39F33830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9" y="5985589"/>
            <a:ext cx="1493078" cy="38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15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FF95C-B550-42CD-A79E-19E807D51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53" y="365125"/>
            <a:ext cx="10849947" cy="96267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2D85C-27DA-49CC-8FBA-9F5A8C74A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519EB-D3AB-4B4F-81FD-523B5C104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10BE-11E4-4575-A131-2C95EA87B4B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818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4E17C3A-7C2C-4C86-B5B6-7D8F3B9EF5BD}"/>
              </a:ext>
            </a:extLst>
          </p:cNvPr>
          <p:cNvSpPr/>
          <p:nvPr userDrawn="1"/>
        </p:nvSpPr>
        <p:spPr>
          <a:xfrm>
            <a:off x="129072" y="127195"/>
            <a:ext cx="11872786" cy="6603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588FB2-4CDD-4C76-85E3-026671AAB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044307" y="-1754962"/>
            <a:ext cx="5422990" cy="91873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67775C-6913-4B3C-9F5E-70AEF567D7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0652" y="127195"/>
            <a:ext cx="4474283" cy="660361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227F015-B943-4D04-9C5F-28765458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1735" y="6365680"/>
            <a:ext cx="2743200" cy="365125"/>
          </a:xfrm>
        </p:spPr>
        <p:txBody>
          <a:bodyPr/>
          <a:lstStyle/>
          <a:p>
            <a:fld id="{B50010BE-11E4-4575-A131-2C95EA87B4BD}" type="slidenum">
              <a:rPr lang="en-GB" smtClean="0"/>
              <a:t>‹Nr.›</a:t>
            </a:fld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D3167FC-B32E-4106-BEEE-F757A2E463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9" y="6197244"/>
            <a:ext cx="1322433" cy="336871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D11274F2-9CD0-4F67-938E-BF01F82B5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629" y="4630271"/>
            <a:ext cx="6700935" cy="74602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983A9796-7F82-4432-A614-2C4332B40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016" y="3507562"/>
            <a:ext cx="6887548" cy="951301"/>
          </a:xfrm>
          <a:prstGeom prst="roundRect">
            <a:avLst>
              <a:gd name="adj" fmla="val 50000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en-GB" sz="360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8958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4E17C3A-7C2C-4C86-B5B6-7D8F3B9EF5BD}"/>
              </a:ext>
            </a:extLst>
          </p:cNvPr>
          <p:cNvSpPr/>
          <p:nvPr userDrawn="1"/>
        </p:nvSpPr>
        <p:spPr>
          <a:xfrm>
            <a:off x="139421" y="127195"/>
            <a:ext cx="11872786" cy="6603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6CB929-495F-4403-A193-A1FDC621DF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7559" y="127195"/>
            <a:ext cx="4402406" cy="660361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227F015-B943-4D04-9C5F-28765458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1735" y="6365680"/>
            <a:ext cx="2743200" cy="365125"/>
          </a:xfrm>
        </p:spPr>
        <p:txBody>
          <a:bodyPr/>
          <a:lstStyle/>
          <a:p>
            <a:fld id="{B50010BE-11E4-4575-A131-2C95EA87B4BD}" type="slidenum">
              <a:rPr lang="en-GB" smtClean="0"/>
              <a:t>‹Nr.›</a:t>
            </a:fld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588FB2-4CDD-4C76-85E3-026671AAB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044307" y="-1754962"/>
            <a:ext cx="5422990" cy="918730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11E211C-C532-4284-8354-5C7777BC6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629" y="4630271"/>
            <a:ext cx="6700935" cy="74602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7A3335D-5AFC-47F3-BFB9-8EB692F57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016" y="3507562"/>
            <a:ext cx="6887548" cy="951301"/>
          </a:xfrm>
          <a:prstGeom prst="roundRect">
            <a:avLst>
              <a:gd name="adj" fmla="val 50000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en-GB" sz="360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4142FD-EA0C-4BD8-92F0-0B49A4B659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9" y="6197244"/>
            <a:ext cx="1322433" cy="33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74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4E17C3A-7C2C-4C86-B5B6-7D8F3B9EF5BD}"/>
              </a:ext>
            </a:extLst>
          </p:cNvPr>
          <p:cNvSpPr/>
          <p:nvPr userDrawn="1"/>
        </p:nvSpPr>
        <p:spPr>
          <a:xfrm>
            <a:off x="130090" y="127195"/>
            <a:ext cx="11872786" cy="6603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9C3987-5571-4F30-BB15-89C77467A5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1217" y="127195"/>
            <a:ext cx="4178285" cy="660361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227F015-B943-4D04-9C5F-28765458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1735" y="6365680"/>
            <a:ext cx="2743200" cy="365125"/>
          </a:xfrm>
        </p:spPr>
        <p:txBody>
          <a:bodyPr/>
          <a:lstStyle/>
          <a:p>
            <a:fld id="{B50010BE-11E4-4575-A131-2C95EA87B4BD}" type="slidenum">
              <a:rPr lang="en-GB" smtClean="0"/>
              <a:t>‹Nr.›</a:t>
            </a:fld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588FB2-4CDD-4C76-85E3-026671AAB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044307" y="-1754962"/>
            <a:ext cx="5422990" cy="91873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4142FD-EA0C-4BD8-92F0-0B49A4B659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9" y="6197244"/>
            <a:ext cx="1322433" cy="336871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53AFF448-D201-442B-BEDA-096765E25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629" y="4630271"/>
            <a:ext cx="6700935" cy="74602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F420FBDF-8FCD-4251-ADA4-5313D82DA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016" y="3507562"/>
            <a:ext cx="6887548" cy="951301"/>
          </a:xfrm>
          <a:prstGeom prst="roundRect">
            <a:avLst>
              <a:gd name="adj" fmla="val 50000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en-GB" sz="360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3602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4E17C3A-7C2C-4C86-B5B6-7D8F3B9EF5BD}"/>
              </a:ext>
            </a:extLst>
          </p:cNvPr>
          <p:cNvSpPr/>
          <p:nvPr userDrawn="1"/>
        </p:nvSpPr>
        <p:spPr>
          <a:xfrm>
            <a:off x="130090" y="127195"/>
            <a:ext cx="11872786" cy="6603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49D6BE-F4FC-43EA-A65C-CE7606421E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2044" y="127195"/>
            <a:ext cx="4474789" cy="6618999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227F015-B943-4D04-9C5F-28765458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1735" y="6365680"/>
            <a:ext cx="2743200" cy="365125"/>
          </a:xfrm>
        </p:spPr>
        <p:txBody>
          <a:bodyPr/>
          <a:lstStyle/>
          <a:p>
            <a:fld id="{B50010BE-11E4-4575-A131-2C95EA87B4BD}" type="slidenum">
              <a:rPr lang="en-GB" smtClean="0"/>
              <a:t>‹Nr.›</a:t>
            </a:fld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588FB2-4CDD-4C76-85E3-026671AAB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044307" y="-1754962"/>
            <a:ext cx="5422990" cy="91873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4142FD-EA0C-4BD8-92F0-0B49A4B659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9" y="6197244"/>
            <a:ext cx="1322433" cy="336871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8E4E1C72-49DF-4615-BDAD-42D5026A79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629" y="4630271"/>
            <a:ext cx="6700935" cy="74602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D5BF75B7-7CF8-4D5E-BF69-3D02203E8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016" y="3507562"/>
            <a:ext cx="6887548" cy="951301"/>
          </a:xfrm>
          <a:prstGeom prst="roundRect">
            <a:avLst>
              <a:gd name="adj" fmla="val 50000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en-GB" sz="360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526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4E17C3A-7C2C-4C86-B5B6-7D8F3B9EF5BD}"/>
              </a:ext>
            </a:extLst>
          </p:cNvPr>
          <p:cNvSpPr/>
          <p:nvPr userDrawn="1"/>
        </p:nvSpPr>
        <p:spPr>
          <a:xfrm>
            <a:off x="130090" y="127195"/>
            <a:ext cx="11872786" cy="6603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42A8F0-42AF-438C-8392-DD1760BD36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1968" y="127195"/>
            <a:ext cx="4308551" cy="660361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227F015-B943-4D04-9C5F-28765458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1735" y="6365680"/>
            <a:ext cx="2743200" cy="365125"/>
          </a:xfrm>
        </p:spPr>
        <p:txBody>
          <a:bodyPr/>
          <a:lstStyle/>
          <a:p>
            <a:fld id="{B50010BE-11E4-4575-A131-2C95EA87B4BD}" type="slidenum">
              <a:rPr lang="en-GB" smtClean="0"/>
              <a:t>‹Nr.›</a:t>
            </a:fld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588FB2-4CDD-4C76-85E3-026671AAB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044307" y="-1754962"/>
            <a:ext cx="5422990" cy="91873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4142FD-EA0C-4BD8-92F0-0B49A4B659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9" y="6197244"/>
            <a:ext cx="1322433" cy="336871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8E4E1C72-49DF-4615-BDAD-42D5026A79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629" y="4630271"/>
            <a:ext cx="6700935" cy="74602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D5BF75B7-7CF8-4D5E-BF69-3D02203E8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016" y="3507562"/>
            <a:ext cx="6887548" cy="951301"/>
          </a:xfrm>
          <a:prstGeom prst="roundRect">
            <a:avLst>
              <a:gd name="adj" fmla="val 50000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en-GB" sz="360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7079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FF95C-B550-42CD-A79E-19E807D51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2D85C-27DA-49CC-8FBA-9F5A8C74A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519EB-D3AB-4B4F-81FD-523B5C104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10BE-11E4-4575-A131-2C95EA87B4B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4910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ight Blue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FF95C-B550-42CD-A79E-19E807D51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2D85C-27DA-49CC-8FBA-9F5A8C74A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519EB-D3AB-4B4F-81FD-523B5C104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10BE-11E4-4575-A131-2C95EA87B4BD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F4E309-F8CA-4516-A3D3-4E3A5A4BA43C}"/>
              </a:ext>
            </a:extLst>
          </p:cNvPr>
          <p:cNvSpPr/>
          <p:nvPr userDrawn="1"/>
        </p:nvSpPr>
        <p:spPr>
          <a:xfrm>
            <a:off x="503853" y="6562526"/>
            <a:ext cx="3918518" cy="17426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600" i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Confidential, commercially sensitive information proprietary of SCR-Sibelco N.V. </a:t>
            </a:r>
          </a:p>
        </p:txBody>
      </p:sp>
    </p:spTree>
    <p:extLst>
      <p:ext uri="{BB962C8B-B14F-4D97-AF65-F5344CB8AC3E}">
        <p14:creationId xmlns:p14="http://schemas.microsoft.com/office/powerpoint/2010/main" val="723028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light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85910AF-9A46-4336-A5A2-BE21FFCDE1EE}"/>
              </a:ext>
            </a:extLst>
          </p:cNvPr>
          <p:cNvSpPr/>
          <p:nvPr userDrawn="1"/>
        </p:nvSpPr>
        <p:spPr>
          <a:xfrm>
            <a:off x="131933" y="126279"/>
            <a:ext cx="11956983" cy="6594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140F6D-D515-4D57-A2DF-0D3556B7E3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632" y="509533"/>
            <a:ext cx="1346528" cy="3430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A550F2-387C-4920-A5F5-7AC73C714D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 rot="5400000">
            <a:off x="1943257" y="-1685044"/>
            <a:ext cx="4505878" cy="81285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1FF95C-B550-42CD-A79E-19E807D51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2D85C-27DA-49CC-8FBA-9F5A8C74A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519EB-D3AB-4B4F-81FD-523B5C104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10BE-11E4-4575-A131-2C95EA87B4B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86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light blue background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85910AF-9A46-4336-A5A2-BE21FFCDE1EE}"/>
              </a:ext>
            </a:extLst>
          </p:cNvPr>
          <p:cNvSpPr/>
          <p:nvPr userDrawn="1"/>
        </p:nvSpPr>
        <p:spPr>
          <a:xfrm>
            <a:off x="131933" y="126279"/>
            <a:ext cx="11956983" cy="6594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140F6D-D515-4D57-A2DF-0D3556B7E3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632" y="509533"/>
            <a:ext cx="1346528" cy="3430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A550F2-387C-4920-A5F5-7AC73C714D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 rot="5400000">
            <a:off x="1943257" y="-1685044"/>
            <a:ext cx="4505878" cy="81285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1FF95C-B550-42CD-A79E-19E807D51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2D85C-27DA-49CC-8FBA-9F5A8C74A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519EB-D3AB-4B4F-81FD-523B5C104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718" y="6443611"/>
            <a:ext cx="2743200" cy="365125"/>
          </a:xfrm>
        </p:spPr>
        <p:txBody>
          <a:bodyPr/>
          <a:lstStyle/>
          <a:p>
            <a:fld id="{B50010BE-11E4-4575-A131-2C95EA87B4BD}" type="slidenum">
              <a:rPr lang="en-GB" smtClean="0"/>
              <a:t>‹Nr.›</a:t>
            </a:fld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5FC063F-835A-4466-8158-871B8B2D3B71}"/>
              </a:ext>
            </a:extLst>
          </p:cNvPr>
          <p:cNvSpPr/>
          <p:nvPr userDrawn="1"/>
        </p:nvSpPr>
        <p:spPr>
          <a:xfrm>
            <a:off x="503853" y="6530573"/>
            <a:ext cx="3918518" cy="17426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600" i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Confidential, commercially sensitive information proprietary of SCR-Sibelco N.V. </a:t>
            </a:r>
          </a:p>
        </p:txBody>
      </p:sp>
    </p:spTree>
    <p:extLst>
      <p:ext uri="{BB962C8B-B14F-4D97-AF65-F5344CB8AC3E}">
        <p14:creationId xmlns:p14="http://schemas.microsoft.com/office/powerpoint/2010/main" val="2052869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4E17C3A-7C2C-4C86-B5B6-7D8F3B9EF5BD}"/>
              </a:ext>
            </a:extLst>
          </p:cNvPr>
          <p:cNvSpPr/>
          <p:nvPr userDrawn="1"/>
        </p:nvSpPr>
        <p:spPr>
          <a:xfrm>
            <a:off x="132126" y="127195"/>
            <a:ext cx="11872786" cy="66036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4E9D27-607E-4471-B5EE-44842D415E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4185" y="127195"/>
            <a:ext cx="4402406" cy="660361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227F015-B943-4D04-9C5F-28765458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1735" y="6365680"/>
            <a:ext cx="2743200" cy="365125"/>
          </a:xfrm>
        </p:spPr>
        <p:txBody>
          <a:bodyPr/>
          <a:lstStyle/>
          <a:p>
            <a:fld id="{B50010BE-11E4-4575-A131-2C95EA87B4BD}" type="slidenum">
              <a:rPr lang="en-GB" smtClean="0"/>
              <a:t>‹Nr.›</a:t>
            </a:fld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588FB2-4CDD-4C76-85E3-026671AAB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044307" y="-1754962"/>
            <a:ext cx="5422990" cy="91873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151574-7233-418B-8B9F-EAAFF909A0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9" y="5985589"/>
            <a:ext cx="1493078" cy="380091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92B4C792-902E-4276-BA80-33870E58B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85" y="3262740"/>
            <a:ext cx="6887548" cy="951301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7DC223A-4567-4EF5-8A4A-5A4180150C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078" y="4342290"/>
            <a:ext cx="6700935" cy="74602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0636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FF95C-B550-42CD-A79E-19E807D51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53" y="365125"/>
            <a:ext cx="10849947" cy="96267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2D85C-27DA-49CC-8FBA-9F5A8C74A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519EB-D3AB-4B4F-81FD-523B5C104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10BE-11E4-4575-A131-2C95EA87B4B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920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4E17C3A-7C2C-4C86-B5B6-7D8F3B9EF5BD}"/>
              </a:ext>
            </a:extLst>
          </p:cNvPr>
          <p:cNvSpPr/>
          <p:nvPr userDrawn="1"/>
        </p:nvSpPr>
        <p:spPr>
          <a:xfrm>
            <a:off x="131108" y="127195"/>
            <a:ext cx="11872786" cy="66036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39BDEB-B8C0-4812-B62C-F447BA3E0C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1217" y="127195"/>
            <a:ext cx="4178285" cy="660361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227F015-B943-4D04-9C5F-28765458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1735" y="6365680"/>
            <a:ext cx="2743200" cy="365125"/>
          </a:xfrm>
        </p:spPr>
        <p:txBody>
          <a:bodyPr/>
          <a:lstStyle/>
          <a:p>
            <a:fld id="{B50010BE-11E4-4575-A131-2C95EA87B4BD}" type="slidenum">
              <a:rPr lang="en-GB" smtClean="0"/>
              <a:t>‹Nr.›</a:t>
            </a:fld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588FB2-4CDD-4C76-85E3-026671AAB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044307" y="-1754962"/>
            <a:ext cx="5422990" cy="91873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151574-7233-418B-8B9F-EAAFF909A0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9" y="5985589"/>
            <a:ext cx="1493078" cy="380091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E301FB8A-3FBF-4F45-AA75-8F2A1922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85" y="3262740"/>
            <a:ext cx="6887548" cy="951301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985A241-3A9D-40CF-8B6C-DE78C0B4D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078" y="4342290"/>
            <a:ext cx="6700935" cy="74602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7836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4E17C3A-7C2C-4C86-B5B6-7D8F3B9EF5BD}"/>
              </a:ext>
            </a:extLst>
          </p:cNvPr>
          <p:cNvSpPr/>
          <p:nvPr userDrawn="1"/>
        </p:nvSpPr>
        <p:spPr>
          <a:xfrm>
            <a:off x="136192" y="127195"/>
            <a:ext cx="11867702" cy="66036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5E3AE2-FB96-4F61-8ABE-F002F7323E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2044" y="127195"/>
            <a:ext cx="4474789" cy="6618999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227F015-B943-4D04-9C5F-28765458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1735" y="6365680"/>
            <a:ext cx="2743200" cy="365125"/>
          </a:xfrm>
        </p:spPr>
        <p:txBody>
          <a:bodyPr/>
          <a:lstStyle/>
          <a:p>
            <a:fld id="{B50010BE-11E4-4575-A131-2C95EA87B4BD}" type="slidenum">
              <a:rPr lang="en-GB" smtClean="0"/>
              <a:t>‹Nr.›</a:t>
            </a:fld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588FB2-4CDD-4C76-85E3-026671AAB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044307" y="-1754962"/>
            <a:ext cx="5422990" cy="91873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151574-7233-418B-8B9F-EAAFF909A0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9" y="5985589"/>
            <a:ext cx="1493078" cy="380091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64FF11F7-DB14-42DA-9CE1-19C1E6FE8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85" y="3262740"/>
            <a:ext cx="6887548" cy="951301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1672C05-DF05-437F-A7D4-28E78D0F8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078" y="4342290"/>
            <a:ext cx="6700935" cy="74602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7549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4E17C3A-7C2C-4C86-B5B6-7D8F3B9EF5BD}"/>
              </a:ext>
            </a:extLst>
          </p:cNvPr>
          <p:cNvSpPr/>
          <p:nvPr userDrawn="1"/>
        </p:nvSpPr>
        <p:spPr>
          <a:xfrm>
            <a:off x="136192" y="127195"/>
            <a:ext cx="11867702" cy="66036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0BB5F2-2261-420F-8536-77587E4FCF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1968" y="127195"/>
            <a:ext cx="4308551" cy="660361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227F015-B943-4D04-9C5F-28765458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1735" y="6365680"/>
            <a:ext cx="2743200" cy="365125"/>
          </a:xfrm>
        </p:spPr>
        <p:txBody>
          <a:bodyPr/>
          <a:lstStyle/>
          <a:p>
            <a:fld id="{B50010BE-11E4-4575-A131-2C95EA87B4BD}" type="slidenum">
              <a:rPr lang="en-GB" smtClean="0"/>
              <a:t>‹Nr.›</a:t>
            </a:fld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588FB2-4CDD-4C76-85E3-026671AAB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044307" y="-1754962"/>
            <a:ext cx="5422990" cy="91873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151574-7233-418B-8B9F-EAAFF909A0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9" y="5985589"/>
            <a:ext cx="1493078" cy="380091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64FF11F7-DB14-42DA-9CE1-19C1E6FE8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85" y="3262740"/>
            <a:ext cx="6887548" cy="951301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1672C05-DF05-437F-A7D4-28E78D0F8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078" y="4342290"/>
            <a:ext cx="6700935" cy="74602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6987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FF95C-B550-42CD-A79E-19E807D51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53" y="301193"/>
            <a:ext cx="9433249" cy="75353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2D85C-27DA-49CC-8FBA-9F5A8C74A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53" y="1524000"/>
            <a:ext cx="10849947" cy="46529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519EB-D3AB-4B4F-81FD-523B5C104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10BE-11E4-4575-A131-2C95EA87B4B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457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Dark Blue -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FF95C-B550-42CD-A79E-19E807D51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53" y="301193"/>
            <a:ext cx="9433249" cy="75353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2D85C-27DA-49CC-8FBA-9F5A8C74A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519EB-D3AB-4B4F-81FD-523B5C104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718" y="6467097"/>
            <a:ext cx="2743200" cy="365125"/>
          </a:xfrm>
        </p:spPr>
        <p:txBody>
          <a:bodyPr/>
          <a:lstStyle/>
          <a:p>
            <a:fld id="{B50010BE-11E4-4575-A131-2C95EA87B4BD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B402DC8-B7FD-49CF-B967-AA06B544DBBE}"/>
              </a:ext>
            </a:extLst>
          </p:cNvPr>
          <p:cNvSpPr/>
          <p:nvPr userDrawn="1"/>
        </p:nvSpPr>
        <p:spPr>
          <a:xfrm>
            <a:off x="503853" y="6562526"/>
            <a:ext cx="3918518" cy="17426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600" i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Confidential, commercially sensitive information proprietary of SCR-Sibelco N.V. </a:t>
            </a:r>
          </a:p>
        </p:txBody>
      </p:sp>
    </p:spTree>
    <p:extLst>
      <p:ext uri="{BB962C8B-B14F-4D97-AF65-F5344CB8AC3E}">
        <p14:creationId xmlns:p14="http://schemas.microsoft.com/office/powerpoint/2010/main" val="2297714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D9C4566-42FD-4411-A9DF-6C8F5A1B7BF4}"/>
              </a:ext>
            </a:extLst>
          </p:cNvPr>
          <p:cNvSpPr/>
          <p:nvPr userDrawn="1"/>
        </p:nvSpPr>
        <p:spPr>
          <a:xfrm>
            <a:off x="131933" y="126279"/>
            <a:ext cx="11956983" cy="6594766"/>
          </a:xfrm>
          <a:prstGeom prst="rect">
            <a:avLst/>
          </a:prstGeom>
          <a:solidFill>
            <a:srgbClr val="0255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336BE4-AA05-47B4-9A75-7C5A9DD76E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51" y="491578"/>
            <a:ext cx="1493078" cy="3789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BAE917-7B55-40BB-BD81-B2BEE77799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 rot="5400000">
            <a:off x="1943257" y="-1685044"/>
            <a:ext cx="4505878" cy="81285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1FF95C-B550-42CD-A79E-19E807D51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2D85C-27DA-49CC-8FBA-9F5A8C74A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519EB-D3AB-4B4F-81FD-523B5C104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10BE-11E4-4575-A131-2C95EA87B4B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998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Dark Blue Background -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D9C4566-42FD-4411-A9DF-6C8F5A1B7BF4}"/>
              </a:ext>
            </a:extLst>
          </p:cNvPr>
          <p:cNvSpPr/>
          <p:nvPr userDrawn="1"/>
        </p:nvSpPr>
        <p:spPr>
          <a:xfrm>
            <a:off x="131933" y="126279"/>
            <a:ext cx="11956983" cy="6594766"/>
          </a:xfrm>
          <a:prstGeom prst="rect">
            <a:avLst/>
          </a:prstGeom>
          <a:solidFill>
            <a:srgbClr val="0255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336BE4-AA05-47B4-9A75-7C5A9DD76E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51" y="491578"/>
            <a:ext cx="1493078" cy="3789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BAE917-7B55-40BB-BD81-B2BEE77799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 rot="5400000">
            <a:off x="1943257" y="-1685044"/>
            <a:ext cx="4505878" cy="81285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1FF95C-B550-42CD-A79E-19E807D51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2D85C-27DA-49CC-8FBA-9F5A8C74A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519EB-D3AB-4B4F-81FD-523B5C104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10BE-11E4-4575-A131-2C95EA87B4BD}" type="slidenum">
              <a:rPr lang="en-GB" smtClean="0"/>
              <a:t>‹Nr.›</a:t>
            </a:fld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FE60609-D922-4476-A5DF-DA6171C475DE}"/>
              </a:ext>
            </a:extLst>
          </p:cNvPr>
          <p:cNvSpPr/>
          <p:nvPr userDrawn="1"/>
        </p:nvSpPr>
        <p:spPr>
          <a:xfrm>
            <a:off x="503853" y="6528658"/>
            <a:ext cx="3918518" cy="17426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600" i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Confidential, commercially sensitive information proprietary of SCR-Sibelco N.V. </a:t>
            </a:r>
          </a:p>
        </p:txBody>
      </p:sp>
    </p:spTree>
    <p:extLst>
      <p:ext uri="{BB962C8B-B14F-4D97-AF65-F5344CB8AC3E}">
        <p14:creationId xmlns:p14="http://schemas.microsoft.com/office/powerpoint/2010/main" val="3070601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>
            <a:alpha val="9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11BB86-6CA6-48A4-B999-1785E22A7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853" y="1557867"/>
            <a:ext cx="10849947" cy="4619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4D6AC-1623-4E81-921C-B11456E21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718" y="64520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6092F17F-D8B1-4C76-9719-9B08E5678796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F49CD2-4A47-424E-B903-6F1905941F5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686" y="506456"/>
            <a:ext cx="1346528" cy="343008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D2E060-FD7D-4703-B1C2-CB69D0F53EF5}"/>
              </a:ext>
            </a:extLst>
          </p:cNvPr>
          <p:cNvSpPr/>
          <p:nvPr userDrawn="1"/>
        </p:nvSpPr>
        <p:spPr>
          <a:xfrm>
            <a:off x="441063" y="301193"/>
            <a:ext cx="9558827" cy="753534"/>
          </a:xfrm>
          <a:custGeom>
            <a:avLst/>
            <a:gdLst>
              <a:gd name="connsiteX0" fmla="*/ 376767 w 9558827"/>
              <a:gd name="connsiteY0" fmla="*/ 0 h 753534"/>
              <a:gd name="connsiteX1" fmla="*/ 9558827 w 9558827"/>
              <a:gd name="connsiteY1" fmla="*/ 0 h 753534"/>
              <a:gd name="connsiteX2" fmla="*/ 9511818 w 9558827"/>
              <a:gd name="connsiteY2" fmla="*/ 38786 h 753534"/>
              <a:gd name="connsiteX3" fmla="*/ 9371822 w 9558827"/>
              <a:gd name="connsiteY3" fmla="*/ 376767 h 753534"/>
              <a:gd name="connsiteX4" fmla="*/ 9511818 w 9558827"/>
              <a:gd name="connsiteY4" fmla="*/ 714748 h 753534"/>
              <a:gd name="connsiteX5" fmla="*/ 9558827 w 9558827"/>
              <a:gd name="connsiteY5" fmla="*/ 753534 h 753534"/>
              <a:gd name="connsiteX6" fmla="*/ 376767 w 9558827"/>
              <a:gd name="connsiteY6" fmla="*/ 753534 h 753534"/>
              <a:gd name="connsiteX7" fmla="*/ 0 w 9558827"/>
              <a:gd name="connsiteY7" fmla="*/ 376767 h 753534"/>
              <a:gd name="connsiteX8" fmla="*/ 376767 w 9558827"/>
              <a:gd name="connsiteY8" fmla="*/ 0 h 753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58827" h="753534">
                <a:moveTo>
                  <a:pt x="376767" y="0"/>
                </a:moveTo>
                <a:lnTo>
                  <a:pt x="9558827" y="0"/>
                </a:lnTo>
                <a:lnTo>
                  <a:pt x="9511818" y="38786"/>
                </a:lnTo>
                <a:cubicBezTo>
                  <a:pt x="9425322" y="125283"/>
                  <a:pt x="9371822" y="244777"/>
                  <a:pt x="9371822" y="376767"/>
                </a:cubicBezTo>
                <a:cubicBezTo>
                  <a:pt x="9371822" y="508757"/>
                  <a:pt x="9425322" y="628252"/>
                  <a:pt x="9511818" y="714748"/>
                </a:cubicBezTo>
                <a:lnTo>
                  <a:pt x="9558827" y="753534"/>
                </a:lnTo>
                <a:lnTo>
                  <a:pt x="376767" y="753534"/>
                </a:lnTo>
                <a:cubicBezTo>
                  <a:pt x="168684" y="753534"/>
                  <a:pt x="0" y="584850"/>
                  <a:pt x="0" y="376767"/>
                </a:cubicBezTo>
                <a:cubicBezTo>
                  <a:pt x="0" y="168684"/>
                  <a:pt x="168684" y="0"/>
                  <a:pt x="37676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D9C7E7-9778-4A11-9F26-3D783613A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53" y="301193"/>
            <a:ext cx="9433249" cy="75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5326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8" r:id="rId3"/>
    <p:sldLayoutId id="2147483670" r:id="rId4"/>
    <p:sldLayoutId id="2147483689" r:id="rId5"/>
    <p:sldLayoutId id="2147483650" r:id="rId6"/>
    <p:sldLayoutId id="2147483685" r:id="rId7"/>
    <p:sldLayoutId id="2147483662" r:id="rId8"/>
    <p:sldLayoutId id="2147483686" r:id="rId9"/>
    <p:sldLayoutId id="2147483664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11BB86-6CA6-48A4-B999-1785E22A7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853" y="1532467"/>
            <a:ext cx="10849947" cy="464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4D6AC-1623-4E81-921C-B11456E21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718" y="64520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6092F17F-D8B1-4C76-9719-9B08E5678796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F49CD2-4A47-424E-B903-6F1905941F5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019" y="506456"/>
            <a:ext cx="1346528" cy="343008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718330C-BB67-4A6A-B5D8-D55FF498AE8B}"/>
              </a:ext>
            </a:extLst>
          </p:cNvPr>
          <p:cNvSpPr/>
          <p:nvPr userDrawn="1"/>
        </p:nvSpPr>
        <p:spPr>
          <a:xfrm>
            <a:off x="441063" y="301193"/>
            <a:ext cx="9558827" cy="753534"/>
          </a:xfrm>
          <a:custGeom>
            <a:avLst/>
            <a:gdLst>
              <a:gd name="connsiteX0" fmla="*/ 376767 w 9558827"/>
              <a:gd name="connsiteY0" fmla="*/ 0 h 753534"/>
              <a:gd name="connsiteX1" fmla="*/ 9558827 w 9558827"/>
              <a:gd name="connsiteY1" fmla="*/ 0 h 753534"/>
              <a:gd name="connsiteX2" fmla="*/ 9511818 w 9558827"/>
              <a:gd name="connsiteY2" fmla="*/ 38786 h 753534"/>
              <a:gd name="connsiteX3" fmla="*/ 9371822 w 9558827"/>
              <a:gd name="connsiteY3" fmla="*/ 376767 h 753534"/>
              <a:gd name="connsiteX4" fmla="*/ 9511818 w 9558827"/>
              <a:gd name="connsiteY4" fmla="*/ 714748 h 753534"/>
              <a:gd name="connsiteX5" fmla="*/ 9558827 w 9558827"/>
              <a:gd name="connsiteY5" fmla="*/ 753534 h 753534"/>
              <a:gd name="connsiteX6" fmla="*/ 376767 w 9558827"/>
              <a:gd name="connsiteY6" fmla="*/ 753534 h 753534"/>
              <a:gd name="connsiteX7" fmla="*/ 0 w 9558827"/>
              <a:gd name="connsiteY7" fmla="*/ 376767 h 753534"/>
              <a:gd name="connsiteX8" fmla="*/ 376767 w 9558827"/>
              <a:gd name="connsiteY8" fmla="*/ 0 h 753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58827" h="753534">
                <a:moveTo>
                  <a:pt x="376767" y="0"/>
                </a:moveTo>
                <a:lnTo>
                  <a:pt x="9558827" y="0"/>
                </a:lnTo>
                <a:lnTo>
                  <a:pt x="9511818" y="38786"/>
                </a:lnTo>
                <a:cubicBezTo>
                  <a:pt x="9425322" y="125283"/>
                  <a:pt x="9371822" y="244777"/>
                  <a:pt x="9371822" y="376767"/>
                </a:cubicBezTo>
                <a:cubicBezTo>
                  <a:pt x="9371822" y="508757"/>
                  <a:pt x="9425322" y="628252"/>
                  <a:pt x="9511818" y="714748"/>
                </a:cubicBezTo>
                <a:lnTo>
                  <a:pt x="9558827" y="753534"/>
                </a:lnTo>
                <a:lnTo>
                  <a:pt x="376767" y="753534"/>
                </a:lnTo>
                <a:cubicBezTo>
                  <a:pt x="168684" y="753534"/>
                  <a:pt x="0" y="584850"/>
                  <a:pt x="0" y="376767"/>
                </a:cubicBezTo>
                <a:cubicBezTo>
                  <a:pt x="0" y="168684"/>
                  <a:pt x="168684" y="0"/>
                  <a:pt x="3767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D9C7E7-9778-4A11-9F26-3D783613A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53" y="301193"/>
            <a:ext cx="9433249" cy="753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663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90" r:id="rId5"/>
    <p:sldLayoutId id="2147483680" r:id="rId6"/>
    <p:sldLayoutId id="2147483687" r:id="rId7"/>
    <p:sldLayoutId id="2147483683" r:id="rId8"/>
    <p:sldLayoutId id="2147483688" r:id="rId9"/>
    <p:sldLayoutId id="2147483684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google.com.au/url?sa=i&amp;rct=j&amp;q=&amp;esrc=s&amp;frm=1&amp;source=images&amp;cd=&amp;cad=rja&amp;uact=8&amp;ved=0CAcQjRxqFQoTCMqHopWih8cCFQPapgod0UgOtQ&amp;url=http://shadyeyedeas.com/product/gift/&amp;ei=kmi8Vcr2KoO0mwXRkbmoCw&amp;bvm=bv.99261572,d.dGY&amp;psig=AFQjCNEZHHO_L7GdKARNpyzEcIhw-O6yBA&amp;ust=1438497297527656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A6EFCF-5E40-4662-BB5A-401E731E1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10BE-11E4-4575-A131-2C95EA87B4BD}" type="slidenum">
              <a:rPr lang="en-GB" smtClean="0"/>
              <a:t>1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FEA289-56EE-443E-80EB-E10A8AD7C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SSWM - Sicherheit beginnt mit mir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B642E9F-D81C-44AE-92AD-F531EAE283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078" y="4342290"/>
            <a:ext cx="6700935" cy="1348296"/>
          </a:xfrm>
        </p:spPr>
        <p:txBody>
          <a:bodyPr>
            <a:normAutofit/>
          </a:bodyPr>
          <a:lstStyle/>
          <a:p>
            <a:r>
              <a:rPr lang="en-GB" sz="2000" b="1" dirty="0"/>
              <a:t>Valentin Munsch</a:t>
            </a:r>
          </a:p>
          <a:p>
            <a:r>
              <a:rPr lang="en-GB" sz="2000" dirty="0"/>
              <a:t>Leiter Arbeitssicherheit und Gesundheitsschutz </a:t>
            </a:r>
          </a:p>
          <a:p>
            <a:r>
              <a:rPr lang="en-GB" sz="2000" dirty="0"/>
              <a:t>-Sibelco Deutschland und Tschechien-</a:t>
            </a:r>
          </a:p>
        </p:txBody>
      </p:sp>
    </p:spTree>
    <p:extLst>
      <p:ext uri="{BB962C8B-B14F-4D97-AF65-F5344CB8AC3E}">
        <p14:creationId xmlns:p14="http://schemas.microsoft.com/office/powerpoint/2010/main" val="1159123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6E2F4-1F60-46C8-A1D8-75CFDD900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5. Schritt 1: Bedürfnis nach Veränderung wecken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077794-31BA-42CC-81FA-1A388BAF2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Motivation schaffen</a:t>
            </a:r>
          </a:p>
          <a:p>
            <a:pPr lvl="1"/>
            <a:r>
              <a:rPr lang="de-DE" dirty="0"/>
              <a:t>Warum mache ich Arbeitssicherheit?</a:t>
            </a:r>
          </a:p>
          <a:p>
            <a:r>
              <a:rPr lang="de-DE" dirty="0"/>
              <a:t>Emotionale Videos</a:t>
            </a:r>
          </a:p>
          <a:p>
            <a:r>
              <a:rPr lang="de-DE" dirty="0"/>
              <a:t>Erfahrungsberichte von</a:t>
            </a:r>
          </a:p>
          <a:p>
            <a:pPr lvl="1"/>
            <a:r>
              <a:rPr lang="de-DE" dirty="0"/>
              <a:t>Mitarbeitern per Video</a:t>
            </a:r>
          </a:p>
          <a:p>
            <a:pPr lvl="1"/>
            <a:r>
              <a:rPr lang="de-DE" dirty="0"/>
              <a:t>Angehörigen der Mitarbeiter per Video</a:t>
            </a:r>
          </a:p>
          <a:p>
            <a:pPr lvl="1"/>
            <a:r>
              <a:rPr lang="de-DE" dirty="0"/>
              <a:t>Mitarbeitern am Standort</a:t>
            </a:r>
          </a:p>
          <a:p>
            <a:pPr lvl="1"/>
            <a:r>
              <a:rPr lang="de-DE" dirty="0"/>
              <a:t>Mitarbeitern anderer Standorte</a:t>
            </a:r>
          </a:p>
          <a:p>
            <a:pPr lvl="1"/>
            <a:r>
              <a:rPr lang="de-DE" dirty="0"/>
              <a:t>Sicherheitsexperten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E307BD-B3EA-4325-83D8-E7EA987AB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10BE-11E4-4575-A131-2C95EA87B4BD}" type="slidenum">
              <a:rPr lang="en-GB" smtClean="0"/>
              <a:t>10</a:t>
            </a:fld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5E64F43-5CF0-4A93-925D-03A157E38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826" y="1581150"/>
            <a:ext cx="567690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92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6E2F4-1F60-46C8-A1D8-75CFDD900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5. Schritt 1: Bedürfnis nach Veränderung wecken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E307BD-B3EA-4325-83D8-E7EA987AB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10BE-11E4-4575-A131-2C95EA87B4BD}" type="slidenum">
              <a:rPr lang="en-GB" smtClean="0"/>
              <a:t>11</a:t>
            </a:fld>
            <a:endParaRPr lang="en-GB"/>
          </a:p>
        </p:txBody>
      </p:sp>
      <p:pic>
        <p:nvPicPr>
          <p:cNvPr id="6" name="Umarme das Leben Untertitel">
            <a:hlinkClick r:id="" action="ppaction://media"/>
            <a:extLst>
              <a:ext uri="{FF2B5EF4-FFF2-40B4-BE49-F238E27FC236}">
                <a16:creationId xmlns:a16="http://schemas.microsoft.com/office/drawing/2014/main" id="{025CE0CB-0646-40D1-A553-3DDEE2064C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5330" y="1150401"/>
            <a:ext cx="6941340" cy="5206004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750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1818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6E2F4-1F60-46C8-A1D8-75CFDD900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5. Schritt 2: Einbindung in Teams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077794-31BA-42CC-81FA-1A388BAF2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Entwicklung eines Teamgedankens</a:t>
            </a:r>
          </a:p>
          <a:p>
            <a:r>
              <a:rPr lang="de-DE" dirty="0"/>
              <a:t>Zusammen sind wir stark</a:t>
            </a:r>
          </a:p>
          <a:p>
            <a:r>
              <a:rPr lang="de-DE" dirty="0"/>
              <a:t>Jeder passt auf jeden auf</a:t>
            </a:r>
          </a:p>
          <a:p>
            <a:r>
              <a:rPr lang="de-DE" dirty="0"/>
              <a:t>Grundlage</a:t>
            </a:r>
          </a:p>
          <a:p>
            <a:pPr lvl="1"/>
            <a:r>
              <a:rPr lang="de-DE" dirty="0"/>
              <a:t>Untertage Mentalität</a:t>
            </a:r>
          </a:p>
          <a:p>
            <a:pPr lvl="1"/>
            <a:r>
              <a:rPr lang="de-DE" dirty="0"/>
              <a:t>Soldaten</a:t>
            </a:r>
          </a:p>
          <a:p>
            <a:pPr lvl="1"/>
            <a:r>
              <a:rPr lang="de-DE" dirty="0"/>
              <a:t>Fußballmannschaft</a:t>
            </a:r>
          </a:p>
          <a:p>
            <a:r>
              <a:rPr lang="de-DE" dirty="0"/>
              <a:t>Gruppenübungen</a:t>
            </a:r>
          </a:p>
          <a:p>
            <a:pPr lvl="1"/>
            <a:r>
              <a:rPr lang="de-DE" dirty="0"/>
              <a:t>Heliumreifen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E307BD-B3EA-4325-83D8-E7EA987AB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10BE-11E4-4575-A131-2C95EA87B4BD}" type="slidenum">
              <a:rPr lang="en-GB" smtClean="0"/>
              <a:t>12</a:t>
            </a:fld>
            <a:endParaRPr lang="en-GB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7516BD83-A551-4428-8F3A-F2ADCED8DB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6614" y="2100107"/>
            <a:ext cx="5257665" cy="421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93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0DD01C-E1FA-40A1-A9CF-D2A2CF1E2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/>
              <a:t>5. Schritt 3: Einführen von Sicherheitspraktiken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D4276D-69DC-4C6D-ABF9-081A43D73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Schaffung von Sicherheitsteams auf allen Standorten</a:t>
            </a:r>
          </a:p>
          <a:p>
            <a:r>
              <a:rPr lang="de-DE" dirty="0"/>
              <a:t>Schulung über Verhalten, Konsequenzen von Verhalten und Verhaltensänderungen</a:t>
            </a:r>
          </a:p>
          <a:p>
            <a:r>
              <a:rPr lang="de-DE" dirty="0"/>
              <a:t>Schulung und Gruppenübungen über die Kraft von positiven Feedback</a:t>
            </a:r>
          </a:p>
          <a:p>
            <a:r>
              <a:rPr lang="de-DE" dirty="0"/>
              <a:t>Schulung über die Durchführung von Sicherheitsbeobachtungen</a:t>
            </a:r>
          </a:p>
          <a:p>
            <a:r>
              <a:rPr lang="de-DE" dirty="0"/>
              <a:t>Welches Verhalten wollen Sie bei sich selbst verändern? Selbstverpflichtung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76098DC-C6CD-4DD1-9EA3-31EF16130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10BE-11E4-4575-A131-2C95EA87B4BD}" type="slidenum">
              <a:rPr lang="en-GB" smtClean="0"/>
              <a:t>13</a:t>
            </a:fld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033C988-C0C7-49AF-848C-D725A467B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19238"/>
            <a:ext cx="2799463" cy="22618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84299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6E2F4-1F60-46C8-A1D8-75CFDD900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/>
              <a:t>6. Schritt 3: Sicherheitsteams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969701-6FED-421F-B670-52B58A1DE8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35" y="1856328"/>
            <a:ext cx="1785821" cy="1785821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B377F37A-16D1-49D1-8294-FDE84E418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587" y="1908832"/>
            <a:ext cx="1762125" cy="1762125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64D04F13-BFD0-4BB0-B9E7-3BB5D57CA0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048" y="2049084"/>
            <a:ext cx="2584848" cy="1646357"/>
          </a:xfrm>
          <a:prstGeom prst="rect">
            <a:avLst/>
          </a:prstGeom>
        </p:spPr>
      </p:pic>
      <p:sp>
        <p:nvSpPr>
          <p:cNvPr id="9" name="U-Turn Arrow 13">
            <a:extLst>
              <a:ext uri="{FF2B5EF4-FFF2-40B4-BE49-F238E27FC236}">
                <a16:creationId xmlns:a16="http://schemas.microsoft.com/office/drawing/2014/main" id="{1C477F00-E195-4F91-8017-ECC0C0B4A312}"/>
              </a:ext>
            </a:extLst>
          </p:cNvPr>
          <p:cNvSpPr/>
          <p:nvPr/>
        </p:nvSpPr>
        <p:spPr>
          <a:xfrm rot="10800000">
            <a:off x="1864310" y="1261194"/>
            <a:ext cx="6979664" cy="601138"/>
          </a:xfrm>
          <a:prstGeom prst="uturnArrow">
            <a:avLst/>
          </a:prstGeom>
          <a:solidFill>
            <a:sysClr val="windowText" lastClr="00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>
              <a:rot lat="10800000" lon="0" rev="1080000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15E4922-11A1-44AD-B37C-DEC887FB05D2}"/>
              </a:ext>
            </a:extLst>
          </p:cNvPr>
          <p:cNvSpPr txBox="1"/>
          <p:nvPr/>
        </p:nvSpPr>
        <p:spPr>
          <a:xfrm>
            <a:off x="966183" y="5883413"/>
            <a:ext cx="9206144" cy="3693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Der Erfolg der Sicherheitsteams bringt Andere dazu, ihr Verhalten auch zu ändern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C8188575-D79D-42F8-9AB5-7B4CA39D0044}"/>
              </a:ext>
            </a:extLst>
          </p:cNvPr>
          <p:cNvSpPr txBox="1"/>
          <p:nvPr/>
        </p:nvSpPr>
        <p:spPr>
          <a:xfrm>
            <a:off x="966183" y="4074789"/>
            <a:ext cx="3055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BE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Bildung von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BE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Sicherheitsteams: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BE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>2 - 5 Mitarbeiter 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E92D33AF-E2B5-4E4E-B652-5645805579CD}"/>
              </a:ext>
            </a:extLst>
          </p:cNvPr>
          <p:cNvSpPr txBox="1"/>
          <p:nvPr/>
        </p:nvSpPr>
        <p:spPr>
          <a:xfrm>
            <a:off x="3972513" y="3860340"/>
            <a:ext cx="30557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i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Zeit bekommen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i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und sich Zeit nehmen,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i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um am Sicherheitsprojekt zu arbeiten,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800" i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 im SSWM-Training gelernte Techniken anwenden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29123F32-FB5B-4C39-954C-E078424C385E}"/>
              </a:ext>
            </a:extLst>
          </p:cNvPr>
          <p:cNvSpPr txBox="1"/>
          <p:nvPr/>
        </p:nvSpPr>
        <p:spPr>
          <a:xfrm>
            <a:off x="7503775" y="3789735"/>
            <a:ext cx="3055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Sicherheitsprojekte implementieren</a:t>
            </a:r>
            <a:endParaRPr lang="nl-BE" sz="18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364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6E2F4-1F60-46C8-A1D8-75CFDD900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/>
              <a:t>6. Schritt 3: Die Kraft von positiven Feedback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E307BD-B3EA-4325-83D8-E7EA987AB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10BE-11E4-4575-A131-2C95EA87B4BD}" type="slidenum">
              <a:rPr lang="en-GB" smtClean="0"/>
              <a:t>15</a:t>
            </a:fld>
            <a:endParaRPr lang="en-GB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99D97BF-BE57-45BB-AFE8-F90BBAB7C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873" y="1308353"/>
            <a:ext cx="7019775" cy="5143725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182120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6E2F4-1F60-46C8-A1D8-75CFDD900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6. Schritt 4: Erfolge erkennen - kommunizieren - feiern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E307BD-B3EA-4325-83D8-E7EA987AB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10BE-11E4-4575-A131-2C95EA87B4BD}" type="slidenum">
              <a:rPr lang="en-GB" smtClean="0"/>
              <a:t>16</a:t>
            </a:fld>
            <a:endParaRPr lang="en-GB"/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3DDFE74A-9F1E-40D6-83E4-A10C0DE9A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18" y="1486819"/>
            <a:ext cx="2459359" cy="217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0964D20F-28C0-47A1-A5C8-87467BC56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551" y="4425665"/>
            <a:ext cx="2565550" cy="20264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5C40532E-0C38-4C60-BEE0-AA8B0B724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69" y="4056361"/>
            <a:ext cx="3034221" cy="231038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172DD4-14F9-49F0-8DDD-86AE84B38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306" y="4303154"/>
            <a:ext cx="1547143" cy="19948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7">
            <a:extLst>
              <a:ext uri="{FF2B5EF4-FFF2-40B4-BE49-F238E27FC236}">
                <a16:creationId xmlns:a16="http://schemas.microsoft.com/office/drawing/2014/main" id="{B2CE9D09-EA96-4DCD-85B4-4E9789A20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24" y="3733203"/>
            <a:ext cx="3153783" cy="2410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D4C4D20-A062-4825-97FE-C2C52B2D8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723">
            <a:off x="2781097" y="1771257"/>
            <a:ext cx="2765248" cy="20739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2D1B05D-024A-4897-B40C-F70EB3F50F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2220">
            <a:off x="7924170" y="1394263"/>
            <a:ext cx="3770138" cy="21991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2B3B28A-9C4D-4C06-BF71-541021683E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711">
            <a:off x="5517298" y="1376772"/>
            <a:ext cx="2814964" cy="21112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21306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86A7C5-AC2F-4707-874F-B6F8E49E6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/>
              <a:t>7. Zusammenfassung / Was haben Sie heute gehört?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1F1391-E6B9-4CD3-8F44-7D7483A0AF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Mitarbeiter haben gelernt:</a:t>
            </a:r>
          </a:p>
          <a:p>
            <a:pPr lvl="1"/>
            <a:r>
              <a:rPr lang="de-DE" dirty="0"/>
              <a:t>was Verhalten ist</a:t>
            </a:r>
          </a:p>
          <a:p>
            <a:pPr lvl="1"/>
            <a:r>
              <a:rPr lang="de-DE" dirty="0"/>
              <a:t>welche Konsequenzen ihr Verhalten haben kann</a:t>
            </a:r>
          </a:p>
          <a:p>
            <a:pPr lvl="1"/>
            <a:r>
              <a:rPr lang="de-DE" dirty="0"/>
              <a:t>wie sicheres Verhalten positiv bestärkt werden kann. Kraft des positiven Feedbacks.</a:t>
            </a:r>
          </a:p>
          <a:p>
            <a:pPr lvl="1"/>
            <a:r>
              <a:rPr lang="de-DE" dirty="0"/>
              <a:t>wie Sicherheitsbeobachtungen durchgeführt werden</a:t>
            </a:r>
          </a:p>
          <a:p>
            <a:pPr lvl="1"/>
            <a:r>
              <a:rPr lang="de-DE" dirty="0"/>
              <a:t>als Team zu arbeiten</a:t>
            </a:r>
          </a:p>
          <a:p>
            <a:pPr lvl="1"/>
            <a:r>
              <a:rPr lang="de-DE" dirty="0"/>
              <a:t>selbstständig Sicherheitsprojekte im Team zu erarbeiten</a:t>
            </a:r>
          </a:p>
          <a:p>
            <a:pPr lvl="1"/>
            <a:r>
              <a:rPr lang="de-DE" dirty="0"/>
              <a:t>auf sich und Ihre Kollegen aufzupassen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Sicheres Verhalten und Arbeitssicherheit wird Teil der DNA</a:t>
            </a:r>
          </a:p>
          <a:p>
            <a:r>
              <a:rPr lang="en-US" b="1" spc="-112" dirty="0" err="1">
                <a:solidFill>
                  <a:srgbClr val="FF0000"/>
                </a:solidFill>
                <a:ea typeface="ヒラギノ角ゴ ProN W3" charset="0"/>
                <a:cs typeface="Arial"/>
              </a:rPr>
              <a:t>Sicherheit</a:t>
            </a:r>
            <a:r>
              <a:rPr lang="en-US" b="1" spc="-112" dirty="0">
                <a:solidFill>
                  <a:srgbClr val="FF0000"/>
                </a:solidFill>
                <a:ea typeface="ヒラギノ角ゴ ProN W3" charset="0"/>
                <a:cs typeface="Arial"/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entsteht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DURCH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mich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 dirty="0" err="1">
                <a:solidFill>
                  <a:srgbClr val="002060"/>
                </a:solidFill>
              </a:rPr>
              <a:t>nicht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FÜR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mich</a:t>
            </a:r>
            <a:r>
              <a:rPr lang="en-US" b="1" dirty="0">
                <a:solidFill>
                  <a:srgbClr val="002060"/>
                </a:solidFill>
              </a:rPr>
              <a:t>!</a:t>
            </a:r>
            <a:endParaRPr lang="en-US" b="1" spc="-112" dirty="0">
              <a:solidFill>
                <a:srgbClr val="2290C9"/>
              </a:solidFill>
              <a:ea typeface="ヒラギノ角ゴ ProN W3" charset="0"/>
              <a:cs typeface="Arial"/>
            </a:endParaRP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8AE782-9122-4B48-9713-BA4B052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10BE-11E4-4575-A131-2C95EA87B4B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042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9614F7-DE44-4CF6-96EB-377D339F1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Abschluss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40E111-6846-4F56-B6A6-5FD3CD49C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Danke für Ihre Zeit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Haben Sie Fragen?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D6A315-68CC-481B-B682-19102D23A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10BE-11E4-4575-A131-2C95EA87B4BD}" type="slidenum">
              <a:rPr lang="en-GB" smtClean="0"/>
              <a:t>18</a:t>
            </a:fld>
            <a:endParaRPr lang="en-GB" dirty="0"/>
          </a:p>
        </p:txBody>
      </p:sp>
      <p:pic>
        <p:nvPicPr>
          <p:cNvPr id="7" name="Picture 2" descr="http://shadyeyedeas.com/wp-content/uploads/2014/06/gift.jpeg">
            <a:hlinkClick r:id="rId2"/>
            <a:extLst>
              <a:ext uri="{FF2B5EF4-FFF2-40B4-BE49-F238E27FC236}">
                <a16:creationId xmlns:a16="http://schemas.microsoft.com/office/drawing/2014/main" id="{1062FC48-AE47-4063-9B93-943763917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670" y="2025958"/>
            <a:ext cx="1400061" cy="159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72E291D-D559-4FE0-A91D-BF06C18FC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039" y="1708730"/>
            <a:ext cx="7085761" cy="428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97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E4E5FE-FC1D-4354-A04E-83C420E10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9CA04F-8A97-46B4-856B-4FA5D00E3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dirty="0"/>
              <a:t>Wer bin ich und was mache ich bei Sibelco?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Sibelco - Wer sind wir? / Warum gibt es uns? / Was machen wir?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Warum dieses Projekt und welche Ziele </a:t>
            </a:r>
            <a:r>
              <a:rPr lang="de-DE"/>
              <a:t>verfolgen wir?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Grundlegendes zum Aufbau des Projektes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Projektdurchführung (2016-2020)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Zusammenfassung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BF13030-9C88-499B-810E-291F2B062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10BE-11E4-4575-A131-2C95EA87B4BD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215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7173A4-1A9D-4551-8010-9107D040E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1. Wer bin ich und was mache ich bei Sibelco?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1806CF-5792-4B32-A6DE-2ED3E1E3E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54" y="1524000"/>
            <a:ext cx="6784714" cy="4652963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Valentin Munsch</a:t>
            </a:r>
          </a:p>
          <a:p>
            <a:r>
              <a:rPr lang="de-DE" dirty="0"/>
              <a:t>Alter: 32 Jahre</a:t>
            </a:r>
          </a:p>
          <a:p>
            <a:r>
              <a:rPr lang="de-DE" dirty="0"/>
              <a:t>Wirtschaftsingenieur Fachrichtung Maschinenbau und Sicherheitsingenieur</a:t>
            </a:r>
          </a:p>
          <a:p>
            <a:r>
              <a:rPr lang="de-DE" dirty="0"/>
              <a:t>7 Jahre bei Sibelco </a:t>
            </a:r>
          </a:p>
          <a:p>
            <a:r>
              <a:rPr lang="de-DE" dirty="0"/>
              <a:t>Leiter Arbeitssicherheit und Gesundheitsschutz</a:t>
            </a:r>
          </a:p>
          <a:p>
            <a:r>
              <a:rPr lang="de-DE" dirty="0"/>
              <a:t>Zuständigkeitsbereich 39 Standorte in Deutschland und Tschechien</a:t>
            </a:r>
          </a:p>
          <a:p>
            <a:r>
              <a:rPr lang="de-DE" dirty="0"/>
              <a:t>Entwicklung und Koordination des Arbeits- und Gesundheitsschutz zusammen mit meinem Team und den Standortleitern</a:t>
            </a:r>
          </a:p>
          <a:p>
            <a:r>
              <a:rPr lang="de-DE" dirty="0"/>
              <a:t>Ziel: 0 Unfälle</a:t>
            </a:r>
          </a:p>
          <a:p>
            <a:r>
              <a:rPr lang="de-DE" dirty="0"/>
              <a:t>Arbeitssicherheit ist Teil meiner DNA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A1B6630-7560-433C-BDCC-20586B3DB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10BE-11E4-4575-A131-2C95EA87B4BD}" type="slidenum">
              <a:rPr lang="en-GB" smtClean="0"/>
              <a:t>3</a:t>
            </a:fld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F9F5A46-FC68-49ED-AEB1-43EA14FE1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8373" y="1230944"/>
            <a:ext cx="4239774" cy="519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56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93DAE1-142E-4033-A6F2-89AC94A5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Sibelco - Global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346AA2-1FB4-4424-950C-875C79CC3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718" y="6452078"/>
            <a:ext cx="2743200" cy="365125"/>
          </a:xfrm>
        </p:spPr>
        <p:txBody>
          <a:bodyPr/>
          <a:lstStyle/>
          <a:p>
            <a:fld id="{B50010BE-11E4-4575-A131-2C95EA87B4BD}" type="slidenum">
              <a:rPr lang="en-GB" smtClean="0"/>
              <a:t>4</a:t>
            </a:fld>
            <a:endParaRPr lang="en-GB" dirty="0"/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6433B5B1-4252-48B7-98B2-7A02F9290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899" y="2436917"/>
            <a:ext cx="4234855" cy="19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8943A9D7-6A52-4790-841E-628D8CC75A64}"/>
              </a:ext>
            </a:extLst>
          </p:cNvPr>
          <p:cNvSpPr txBox="1"/>
          <p:nvPr/>
        </p:nvSpPr>
        <p:spPr>
          <a:xfrm>
            <a:off x="78419" y="1563476"/>
            <a:ext cx="11609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2">
                    <a:lumMod val="50000"/>
                  </a:schemeClr>
                </a:solidFill>
              </a:rPr>
              <a:t>Gegründet 1872 befindet sich Sibelco heute noch in Privatbesitz </a:t>
            </a:r>
          </a:p>
          <a:p>
            <a:pPr algn="ctr"/>
            <a:r>
              <a:rPr lang="de-DE" dirty="0">
                <a:solidFill>
                  <a:schemeClr val="bg2">
                    <a:lumMod val="50000"/>
                  </a:schemeClr>
                </a:solidFill>
              </a:rPr>
              <a:t>und wir haben uns zu einem multinationalen Unternehmen für Rohstofflösungen entwickelt.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E5F980B6-48AE-43A4-9375-7EAA43FE363A}"/>
              </a:ext>
            </a:extLst>
          </p:cNvPr>
          <p:cNvGrpSpPr/>
          <p:nvPr/>
        </p:nvGrpSpPr>
        <p:grpSpPr>
          <a:xfrm>
            <a:off x="2929537" y="4629286"/>
            <a:ext cx="8124106" cy="600075"/>
            <a:chOff x="3032288" y="5711017"/>
            <a:chExt cx="8124106" cy="600075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63C6FCAC-30FB-4EAC-8F0E-6E1511270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2288" y="5711017"/>
              <a:ext cx="1228725" cy="533400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B3C6985D-BD92-4717-8269-F8B1D86F2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9941" y="5755244"/>
              <a:ext cx="1438275" cy="533400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BEE3A2CA-3BA4-4E40-B803-2F3F24BCF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0852" y="5711017"/>
              <a:ext cx="1619250" cy="600075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A15F1AB3-42F8-403F-88D6-FB805C587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8055" y="5755244"/>
              <a:ext cx="1143000" cy="523875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96E9F071-07A6-42C8-8718-401ED9ACC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0894" y="5711017"/>
              <a:ext cx="2095500" cy="552450"/>
            </a:xfrm>
            <a:prstGeom prst="rect">
              <a:avLst/>
            </a:prstGeom>
          </p:spPr>
        </p:pic>
      </p:grpSp>
      <p:pic>
        <p:nvPicPr>
          <p:cNvPr id="37" name="Picture 2">
            <a:extLst>
              <a:ext uri="{FF2B5EF4-FFF2-40B4-BE49-F238E27FC236}">
                <a16:creationId xmlns:a16="http://schemas.microsoft.com/office/drawing/2014/main" id="{B8C87DC0-C7F9-419F-A41D-682DC590C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19" y="1135833"/>
            <a:ext cx="501015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6E69BFE6-CD95-49E2-AF1E-9874A83C2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1488" y="5264271"/>
            <a:ext cx="7883401" cy="102537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C27897D-DC2F-471C-9514-17081531DC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53" y="2297355"/>
            <a:ext cx="198120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57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9E034A-8702-48DD-832B-B43F8A8D1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Sibelco – Deutschland / Tschechien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4F48C7-287C-4DAE-91D0-50E65A172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10BE-11E4-4575-A131-2C95EA87B4BD}" type="slidenum">
              <a:rPr lang="en-GB" smtClean="0"/>
              <a:t>5</a:t>
            </a:fld>
            <a:endParaRPr lang="en-GB" dirty="0"/>
          </a:p>
        </p:txBody>
      </p:sp>
      <p:pic>
        <p:nvPicPr>
          <p:cNvPr id="5" name="Picture 5" descr="Map&#10;&#10;Description automatically generated">
            <a:extLst>
              <a:ext uri="{FF2B5EF4-FFF2-40B4-BE49-F238E27FC236}">
                <a16:creationId xmlns:a16="http://schemas.microsoft.com/office/drawing/2014/main" id="{621CABFC-EC22-4231-934F-42A296FD3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310" y="1223773"/>
            <a:ext cx="4890653" cy="5558400"/>
          </a:xfrm>
          <a:prstGeom prst="rect">
            <a:avLst/>
          </a:prstGeom>
        </p:spPr>
      </p:pic>
      <p:pic>
        <p:nvPicPr>
          <p:cNvPr id="6" name="Picture 6" descr="A picture containing text, sign, screenshot&#10;&#10;Description automatically generated">
            <a:extLst>
              <a:ext uri="{FF2B5EF4-FFF2-40B4-BE49-F238E27FC236}">
                <a16:creationId xmlns:a16="http://schemas.microsoft.com/office/drawing/2014/main" id="{C766D265-DB35-4D0F-AC0F-D7C3D1A64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95" y="2323835"/>
            <a:ext cx="3722914" cy="334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42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B324D0-992A-4D29-914F-5B9381555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400" dirty="0"/>
              <a:t>3. Warum dieses Projekt und welche Ziele verfolgen wir?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C22D9E-361E-4756-859E-BCE3048B3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Jedes Jahr erleiden viele Menschen, Sibelco-Mitarbeiter nicht ausgeschlossen, Arbeitsunfälle. Einige dieser Verletzungen führen zu dauerhaften Behinderungen oder sogar zum Tod.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Haben Sie Kinder, Geschwister, Eltern, einen Partner oder Freunde, die Auto fahren?</a:t>
            </a:r>
          </a:p>
          <a:p>
            <a:r>
              <a:rPr lang="de-DE" dirty="0"/>
              <a:t>Wie viele Unfälle wären im Jahr für Sie akzeptabel?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>
                <a:solidFill>
                  <a:srgbClr val="FF0000"/>
                </a:solidFill>
              </a:rPr>
              <a:t>=&gt; Für uns sind Unfälle nicht akzeptabel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67AC1FF-1C76-4DE1-8294-A65EC2699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10BE-11E4-4575-A131-2C95EA87B4BD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6757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C22D9E-361E-4756-859E-BCE3048B3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B324D0-992A-4D29-914F-5B9381555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400" dirty="0"/>
              <a:t>3. Warum dieses Projekt und welche Ziele verfolgen wir?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67AC1FF-1C76-4DE1-8294-A65EC2699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10BE-11E4-4575-A131-2C95EA87B4BD}" type="slidenum">
              <a:rPr lang="en-GB" smtClean="0"/>
              <a:t>7</a:t>
            </a:fld>
            <a:endParaRPr lang="en-GB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A1CBEC8F-0EC6-474A-AB7C-5C72264D855A}"/>
              </a:ext>
            </a:extLst>
          </p:cNvPr>
          <p:cNvSpPr txBox="1">
            <a:spLocks/>
          </p:cNvSpPr>
          <p:nvPr/>
        </p:nvSpPr>
        <p:spPr>
          <a:xfrm>
            <a:off x="656253" y="1676400"/>
            <a:ext cx="10849947" cy="4652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Aus diesem Grund haben das Programm „</a:t>
            </a:r>
            <a:r>
              <a:rPr lang="de-DE" dirty="0" err="1"/>
              <a:t>Going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Zero“ entwickelt</a:t>
            </a:r>
          </a:p>
          <a:p>
            <a:r>
              <a:rPr lang="de-DE" dirty="0"/>
              <a:t>Ziel von „</a:t>
            </a:r>
            <a:r>
              <a:rPr lang="de-DE" dirty="0" err="1"/>
              <a:t>Going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Zero“ ist es, dass niemand verletzt wird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„</a:t>
            </a:r>
            <a:r>
              <a:rPr lang="de-DE" dirty="0" err="1"/>
              <a:t>Going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Zero“ besteht aus 3 Säulen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22EBFDE-7EFA-48A8-B102-8246E3B07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332" y="2618362"/>
            <a:ext cx="2658877" cy="1607351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7DB37F72-34B0-4FC7-B4B0-9FE3AF6DF0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3277" y="4880195"/>
            <a:ext cx="1742085" cy="121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AB144BEB-8AB8-410E-8C46-A390942AE22B}"/>
              </a:ext>
            </a:extLst>
          </p:cNvPr>
          <p:cNvSpPr txBox="1"/>
          <p:nvPr/>
        </p:nvSpPr>
        <p:spPr>
          <a:xfrm>
            <a:off x="751505" y="6067740"/>
            <a:ext cx="198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2"/>
                </a:solidFill>
              </a:rPr>
              <a:t>Sichere Anlagen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4B173FF-9219-424C-8898-055E206085E8}"/>
              </a:ext>
            </a:extLst>
          </p:cNvPr>
          <p:cNvSpPr txBox="1"/>
          <p:nvPr/>
        </p:nvSpPr>
        <p:spPr>
          <a:xfrm>
            <a:off x="3271540" y="6067741"/>
            <a:ext cx="201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2"/>
                </a:solidFill>
              </a:rPr>
              <a:t>Sichere Prozesse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54C4DD1-4BC5-482F-8853-9782C019CBF3}"/>
              </a:ext>
            </a:extLst>
          </p:cNvPr>
          <p:cNvSpPr txBox="1"/>
          <p:nvPr/>
        </p:nvSpPr>
        <p:spPr>
          <a:xfrm>
            <a:off x="5825195" y="6067929"/>
            <a:ext cx="2161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2"/>
                </a:solidFill>
              </a:rPr>
              <a:t>Sicheres Verhalten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8D9B7118-A8DC-465E-AD56-FADA961468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2803" y="4880195"/>
            <a:ext cx="1136343" cy="121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14483BE-8AE3-4F7E-BB7B-AAF50C02F0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62804" y="4880195"/>
            <a:ext cx="1277576" cy="121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291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B324D0-992A-4D29-914F-5B9381555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/>
              <a:t>4. Grundlegendes zum Aufbau des Projektes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C22D9E-361E-4756-859E-BCE3048B3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/>
              <a:t>Sicherheit ist die Verantwortung jedes Einzelnen!</a:t>
            </a:r>
          </a:p>
          <a:p>
            <a:r>
              <a:rPr lang="de-DE" sz="2000" dirty="0"/>
              <a:t>Jeder wird involviert</a:t>
            </a:r>
          </a:p>
          <a:p>
            <a:r>
              <a:rPr lang="de-DE" sz="2000" dirty="0"/>
              <a:t>Schulung abgestimmt auf den Zuhörerkreis</a:t>
            </a:r>
          </a:p>
          <a:p>
            <a:r>
              <a:rPr lang="de-DE" sz="2000" dirty="0"/>
              <a:t>Schulung von oben nach unten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67AC1FF-1C76-4DE1-8294-A65EC2699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10BE-11E4-4575-A131-2C95EA87B4BD}" type="slidenum">
              <a:rPr lang="en-GB" smtClean="0"/>
              <a:t>8</a:t>
            </a:fld>
            <a:endParaRPr lang="en-GB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DDCA9E9-AFA3-4526-A50F-0EAD8F459337}"/>
              </a:ext>
            </a:extLst>
          </p:cNvPr>
          <p:cNvGrpSpPr/>
          <p:nvPr/>
        </p:nvGrpSpPr>
        <p:grpSpPr>
          <a:xfrm>
            <a:off x="760474" y="1840345"/>
            <a:ext cx="9098872" cy="4905837"/>
            <a:chOff x="948644" y="1862373"/>
            <a:chExt cx="10405156" cy="5779910"/>
          </a:xfrm>
        </p:grpSpPr>
        <p:sp>
          <p:nvSpPr>
            <p:cNvPr id="6" name="Pfeil: nach rechts 5">
              <a:extLst>
                <a:ext uri="{FF2B5EF4-FFF2-40B4-BE49-F238E27FC236}">
                  <a16:creationId xmlns:a16="http://schemas.microsoft.com/office/drawing/2014/main" id="{9F6E7354-A708-4BF6-BA19-1381FAC4BA97}"/>
                </a:ext>
              </a:extLst>
            </p:cNvPr>
            <p:cNvSpPr/>
            <p:nvPr/>
          </p:nvSpPr>
          <p:spPr>
            <a:xfrm>
              <a:off x="948644" y="1862373"/>
              <a:ext cx="10405156" cy="5779910"/>
            </a:xfrm>
            <a:prstGeom prst="rightArrow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676985DC-B193-4E02-A565-334F9DF6AC63}"/>
                </a:ext>
              </a:extLst>
            </p:cNvPr>
            <p:cNvGrpSpPr/>
            <p:nvPr/>
          </p:nvGrpSpPr>
          <p:grpSpPr>
            <a:xfrm>
              <a:off x="1963050" y="3544358"/>
              <a:ext cx="2352038" cy="2311964"/>
              <a:chOff x="5379" y="1733973"/>
              <a:chExt cx="2352038" cy="2311964"/>
            </a:xfrm>
          </p:grpSpPr>
          <p:sp>
            <p:nvSpPr>
              <p:cNvPr id="8" name="Rechteck: abgerundete Ecken 7">
                <a:extLst>
                  <a:ext uri="{FF2B5EF4-FFF2-40B4-BE49-F238E27FC236}">
                    <a16:creationId xmlns:a16="http://schemas.microsoft.com/office/drawing/2014/main" id="{AA0A50C7-0D48-4CEE-97F4-40E071BCD858}"/>
                  </a:ext>
                </a:extLst>
              </p:cNvPr>
              <p:cNvSpPr/>
              <p:nvPr/>
            </p:nvSpPr>
            <p:spPr>
              <a:xfrm>
                <a:off x="5379" y="1733973"/>
                <a:ext cx="2352038" cy="2311964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" name="Rechteck: abgerundete Ecken 5">
                <a:extLst>
                  <a:ext uri="{FF2B5EF4-FFF2-40B4-BE49-F238E27FC236}">
                    <a16:creationId xmlns:a16="http://schemas.microsoft.com/office/drawing/2014/main" id="{8DD0339F-2C9C-4727-A2D8-B445145AD2FC}"/>
                  </a:ext>
                </a:extLst>
              </p:cNvPr>
              <p:cNvSpPr txBox="1"/>
              <p:nvPr/>
            </p:nvSpPr>
            <p:spPr>
              <a:xfrm>
                <a:off x="118240" y="1846834"/>
                <a:ext cx="2126316" cy="208624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9060" tIns="99060" rIns="99060" bIns="99060" numCol="1" spcCol="1270" anchor="ctr" anchorCtr="0">
                <a:noAutofit/>
              </a:bodyPr>
              <a:lstStyle/>
              <a:p>
                <a:pPr marL="0" lvl="0" indent="0" algn="ctr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l-BE" sz="2600" b="1" kern="1200" dirty="0">
                    <a:solidFill>
                      <a:schemeClr val="bg1"/>
                    </a:solidFill>
                  </a:rPr>
                  <a:t>Top-Level</a:t>
                </a:r>
              </a:p>
              <a:p>
                <a:pPr marL="0" lvl="0" indent="0" algn="ctr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l-BE" sz="2600" b="1" dirty="0">
                    <a:solidFill>
                      <a:srgbClr val="00B050"/>
                    </a:solidFill>
                  </a:rPr>
                  <a:t>3 </a:t>
                </a:r>
                <a:r>
                  <a:rPr lang="de-DE" sz="2600" b="1" dirty="0">
                    <a:solidFill>
                      <a:srgbClr val="00B050"/>
                    </a:solidFill>
                  </a:rPr>
                  <a:t>Tage</a:t>
                </a:r>
                <a:endParaRPr lang="de-DE" sz="2600" b="1" kern="1200" dirty="0">
                  <a:solidFill>
                    <a:srgbClr val="00B050"/>
                  </a:solidFill>
                </a:endParaRPr>
              </a:p>
            </p:txBody>
          </p:sp>
        </p:grp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6F07541E-2C44-4F7A-98A5-81E6257B4E3C}"/>
                </a:ext>
              </a:extLst>
            </p:cNvPr>
            <p:cNvGrpSpPr/>
            <p:nvPr/>
          </p:nvGrpSpPr>
          <p:grpSpPr>
            <a:xfrm>
              <a:off x="4460959" y="3544358"/>
              <a:ext cx="2352038" cy="2311964"/>
              <a:chOff x="5379" y="1733973"/>
              <a:chExt cx="2352038" cy="2311964"/>
            </a:xfrm>
          </p:grpSpPr>
          <p:sp>
            <p:nvSpPr>
              <p:cNvPr id="12" name="Rechteck: abgerundete Ecken 11">
                <a:extLst>
                  <a:ext uri="{FF2B5EF4-FFF2-40B4-BE49-F238E27FC236}">
                    <a16:creationId xmlns:a16="http://schemas.microsoft.com/office/drawing/2014/main" id="{96D8BE4A-0977-496A-8C85-430DD1CE0EC3}"/>
                  </a:ext>
                </a:extLst>
              </p:cNvPr>
              <p:cNvSpPr/>
              <p:nvPr/>
            </p:nvSpPr>
            <p:spPr>
              <a:xfrm>
                <a:off x="5379" y="1733973"/>
                <a:ext cx="2352038" cy="2311964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" name="Rechteck: abgerundete Ecken 5">
                <a:extLst>
                  <a:ext uri="{FF2B5EF4-FFF2-40B4-BE49-F238E27FC236}">
                    <a16:creationId xmlns:a16="http://schemas.microsoft.com/office/drawing/2014/main" id="{F3BC8441-A4E0-40AB-8F8F-DFFD9FDAB489}"/>
                  </a:ext>
                </a:extLst>
              </p:cNvPr>
              <p:cNvSpPr txBox="1"/>
              <p:nvPr/>
            </p:nvSpPr>
            <p:spPr>
              <a:xfrm>
                <a:off x="118240" y="1846834"/>
                <a:ext cx="2126316" cy="208624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9060" tIns="99060" rIns="99060" bIns="99060" numCol="1" spcCol="1270" anchor="ctr" anchorCtr="0">
                <a:noAutofit/>
              </a:bodyPr>
              <a:lstStyle/>
              <a:p>
                <a:pPr marL="0" lvl="0" indent="0" algn="ctr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DE" sz="1600" b="1" dirty="0">
                    <a:solidFill>
                      <a:schemeClr val="bg1"/>
                    </a:solidFill>
                  </a:rPr>
                  <a:t>Führungskräfte</a:t>
                </a:r>
              </a:p>
              <a:p>
                <a:pPr marL="0" lvl="0" indent="0" algn="ctr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DE" sz="1600" b="1" dirty="0">
                    <a:solidFill>
                      <a:schemeClr val="bg1"/>
                    </a:solidFill>
                  </a:rPr>
                  <a:t>Schlüssel-positionen</a:t>
                </a:r>
              </a:p>
              <a:p>
                <a:pPr marL="0" lvl="0" indent="0" algn="ctr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DE" sz="1600" b="1" dirty="0">
                    <a:solidFill>
                      <a:schemeClr val="bg1"/>
                    </a:solidFill>
                  </a:rPr>
                  <a:t>Sicherheits-beauftragte</a:t>
                </a:r>
              </a:p>
              <a:p>
                <a:pPr marL="0" lvl="0" indent="0" algn="ctr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DE" sz="1600" b="1" dirty="0">
                    <a:solidFill>
                      <a:srgbClr val="00B050"/>
                    </a:solidFill>
                  </a:rPr>
                  <a:t>2 x 2 Tage</a:t>
                </a:r>
              </a:p>
            </p:txBody>
          </p: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5C80EBD3-15FF-4C28-99FB-5BAADF9B6338}"/>
                </a:ext>
              </a:extLst>
            </p:cNvPr>
            <p:cNvGrpSpPr/>
            <p:nvPr/>
          </p:nvGrpSpPr>
          <p:grpSpPr>
            <a:xfrm>
              <a:off x="6955584" y="3544358"/>
              <a:ext cx="2352038" cy="2311964"/>
              <a:chOff x="5379" y="1733973"/>
              <a:chExt cx="2352038" cy="2311964"/>
            </a:xfrm>
          </p:grpSpPr>
          <p:sp>
            <p:nvSpPr>
              <p:cNvPr id="15" name="Rechteck: abgerundete Ecken 14">
                <a:extLst>
                  <a:ext uri="{FF2B5EF4-FFF2-40B4-BE49-F238E27FC236}">
                    <a16:creationId xmlns:a16="http://schemas.microsoft.com/office/drawing/2014/main" id="{A34CF5A1-CB0B-4614-9F5F-0CF85036424F}"/>
                  </a:ext>
                </a:extLst>
              </p:cNvPr>
              <p:cNvSpPr/>
              <p:nvPr/>
            </p:nvSpPr>
            <p:spPr>
              <a:xfrm>
                <a:off x="5379" y="1733973"/>
                <a:ext cx="2352038" cy="2311964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" name="Rechteck: abgerundete Ecken 5">
                <a:extLst>
                  <a:ext uri="{FF2B5EF4-FFF2-40B4-BE49-F238E27FC236}">
                    <a16:creationId xmlns:a16="http://schemas.microsoft.com/office/drawing/2014/main" id="{46E2557E-81C6-403D-A99C-5B9B9D15173B}"/>
                  </a:ext>
                </a:extLst>
              </p:cNvPr>
              <p:cNvSpPr txBox="1"/>
              <p:nvPr/>
            </p:nvSpPr>
            <p:spPr>
              <a:xfrm>
                <a:off x="118240" y="1846834"/>
                <a:ext cx="2126316" cy="208624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9060" tIns="99060" rIns="99060" bIns="99060" numCol="1" spcCol="1270" anchor="ctr" anchorCtr="0">
                <a:noAutofit/>
              </a:bodyPr>
              <a:lstStyle/>
              <a:p>
                <a:pPr marL="0" lvl="0" indent="0" algn="ctr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DE" b="1" dirty="0">
                    <a:solidFill>
                      <a:schemeClr val="bg1"/>
                    </a:solidFill>
                  </a:rPr>
                  <a:t>Mitarbeiter auf Basisebene</a:t>
                </a:r>
              </a:p>
              <a:p>
                <a:pPr marL="0" lvl="0" indent="0" algn="ctr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DE" b="1" dirty="0">
                    <a:solidFill>
                      <a:srgbClr val="00B050"/>
                    </a:solidFill>
                  </a:rPr>
                  <a:t>2 x 1 Tag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3859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D25504-7D2B-47B2-A573-2FB56CBBF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/>
              <a:t>5. SSWM – Projektablauf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B028C4-F7D2-45B7-B02F-CDAEFFF09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Aufteilung der Sicherheitskampagne in 4 Schritte:</a:t>
            </a:r>
          </a:p>
          <a:p>
            <a:r>
              <a:rPr lang="de-DE" dirty="0"/>
              <a:t>Schritt 1: Bedürfnis nach Veränderung wecken</a:t>
            </a:r>
          </a:p>
          <a:p>
            <a:r>
              <a:rPr lang="de-DE" dirty="0"/>
              <a:t>Schritt 2: Einbindung in Teams</a:t>
            </a:r>
          </a:p>
          <a:p>
            <a:r>
              <a:rPr lang="de-DE" dirty="0"/>
              <a:t>Schritt 3: Einführen von Sicherheitspraktiken</a:t>
            </a:r>
          </a:p>
          <a:p>
            <a:r>
              <a:rPr lang="de-DE" dirty="0"/>
              <a:t>Schritt 4: Erfolge erkennen - kommunizieren - feiern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3844CC-B921-4478-B06B-F913CD4AF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10BE-11E4-4575-A131-2C95EA87B4B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183142"/>
      </p:ext>
    </p:extLst>
  </p:cSld>
  <p:clrMapOvr>
    <a:masterClrMapping/>
  </p:clrMapOvr>
</p:sld>
</file>

<file path=ppt/theme/theme1.xml><?xml version="1.0" encoding="utf-8"?>
<a:theme xmlns:a="http://schemas.openxmlformats.org/drawingml/2006/main" name="Sibelco Dark Blue Theme">
  <a:themeElements>
    <a:clrScheme name="Sibelco Colours">
      <a:dk1>
        <a:srgbClr val="025589"/>
      </a:dk1>
      <a:lt1>
        <a:srgbClr val="E9F5FB"/>
      </a:lt1>
      <a:dk2>
        <a:srgbClr val="333333"/>
      </a:dk2>
      <a:lt2>
        <a:srgbClr val="EAEAEA"/>
      </a:lt2>
      <a:accent1>
        <a:srgbClr val="4FAFE3"/>
      </a:accent1>
      <a:accent2>
        <a:srgbClr val="66C8CB"/>
      </a:accent2>
      <a:accent3>
        <a:srgbClr val="7CC366"/>
      </a:accent3>
      <a:accent4>
        <a:srgbClr val="EC5E24"/>
      </a:accent4>
      <a:accent5>
        <a:srgbClr val="CFAD99"/>
      </a:accent5>
      <a:accent6>
        <a:srgbClr val="642575"/>
      </a:accent6>
      <a:hlink>
        <a:srgbClr val="025589"/>
      </a:hlink>
      <a:folHlink>
        <a:srgbClr val="64257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ibelco Powerpoint presentation template 16.9" id="{D2EA5F53-8D57-4EDE-8F75-99DFC8760CEA}" vid="{129BC749-A8A3-4981-82BF-CFD4E8FE7DF8}"/>
    </a:ext>
  </a:extLst>
</a:theme>
</file>

<file path=ppt/theme/theme2.xml><?xml version="1.0" encoding="utf-8"?>
<a:theme xmlns:a="http://schemas.openxmlformats.org/drawingml/2006/main" name="Sibelco Light Blue Theme">
  <a:themeElements>
    <a:clrScheme name="Sibelco Colours">
      <a:dk1>
        <a:srgbClr val="025589"/>
      </a:dk1>
      <a:lt1>
        <a:srgbClr val="E9F5FB"/>
      </a:lt1>
      <a:dk2>
        <a:srgbClr val="333333"/>
      </a:dk2>
      <a:lt2>
        <a:srgbClr val="EAEAEA"/>
      </a:lt2>
      <a:accent1>
        <a:srgbClr val="4FAFE3"/>
      </a:accent1>
      <a:accent2>
        <a:srgbClr val="66C8CB"/>
      </a:accent2>
      <a:accent3>
        <a:srgbClr val="7CC366"/>
      </a:accent3>
      <a:accent4>
        <a:srgbClr val="EC5E24"/>
      </a:accent4>
      <a:accent5>
        <a:srgbClr val="CFAD99"/>
      </a:accent5>
      <a:accent6>
        <a:srgbClr val="642575"/>
      </a:accent6>
      <a:hlink>
        <a:srgbClr val="025589"/>
      </a:hlink>
      <a:folHlink>
        <a:srgbClr val="64257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ibelco Powerpoint presentation template 16.9" id="{D2EA5F53-8D57-4EDE-8F75-99DFC8760CEA}" vid="{4CE4BF15-156C-4531-8701-BF4D00A2EC3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67a977a-7358-4838-bd4a-adb75930e76f"/>
    <h8376666572a44589528f933638908f7 xmlns="2bac2b96-108e-4303-a6ac-4c327f0a5f49">
      <Terms xmlns="http://schemas.microsoft.com/office/infopath/2007/PartnerControls"/>
    </h8376666572a44589528f933638908f7>
    <af498cf026d34c7aa0c57925373771d3 xmlns="2bac2b96-108e-4303-a6ac-4c327f0a5f49">
      <Terms xmlns="http://schemas.microsoft.com/office/infopath/2007/PartnerControls"/>
    </af498cf026d34c7aa0c57925373771d3>
    <_Status xmlns="http://schemas.microsoft.com/sharepoint/v3/fields">Not Started</_Status>
    <fe1fcdc0c2af4ea69ad61df5b64171c0 xmlns="2bac2b96-108e-4303-a6ac-4c327f0a5f49">
      <Terms xmlns="http://schemas.microsoft.com/office/infopath/2007/PartnerControls"/>
    </fe1fcdc0c2af4ea69ad61df5b64171c0>
    <_dlc_DocId xmlns="167a977a-7358-4838-bd4a-adb75930e76f">USQ5S3VDQ25W-918845476-878176</_dlc_DocId>
    <_dlc_DocIdUrl xmlns="167a977a-7358-4838-bd4a-adb75930e76f">
      <Url>https://sibelco.sharepoint.com/sites/T406/_layouts/15/DocIdRedir.aspx?ID=USQ5S3VDQ25W-918845476-878176</Url>
      <Description>USQ5S3VDQ25W-918845476-878176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Sibelco Document" ma:contentTypeID="0x0101008CB662E91540934DB7DEF3E0ADFAAC38003CC70BD76FC3DC408D44306289021456" ma:contentTypeVersion="610" ma:contentTypeDescription="Content type for all Sibelco documents" ma:contentTypeScope="" ma:versionID="f6dcdbf5ecb96443dcecffbeccd59fe3">
  <xsd:schema xmlns:xsd="http://www.w3.org/2001/XMLSchema" xmlns:xs="http://www.w3.org/2001/XMLSchema" xmlns:p="http://schemas.microsoft.com/office/2006/metadata/properties" xmlns:ns2="167a977a-7358-4838-bd4a-adb75930e76f" xmlns:ns3="http://schemas.microsoft.com/sharepoint/v3/fields" xmlns:ns4="2bac2b96-108e-4303-a6ac-4c327f0a5f49" xmlns:ns5="11d4198a-e6c9-47f8-bd25-a7474c7bac39" targetNamespace="http://schemas.microsoft.com/office/2006/metadata/properties" ma:root="true" ma:fieldsID="691e6bea38a97cbde2c3c5caf4bb0d3e" ns2:_="" ns3:_="" ns4:_="" ns5:_="">
    <xsd:import namespace="167a977a-7358-4838-bd4a-adb75930e76f"/>
    <xsd:import namespace="http://schemas.microsoft.com/sharepoint/v3/fields"/>
    <xsd:import namespace="2bac2b96-108e-4303-a6ac-4c327f0a5f49"/>
    <xsd:import namespace="11d4198a-e6c9-47f8-bd25-a7474c7bac39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3:_Status" minOccurs="0"/>
                <xsd:element ref="ns4:h8376666572a44589528f933638908f7" minOccurs="0"/>
                <xsd:element ref="ns4:fe1fcdc0c2af4ea69ad61df5b64171c0" minOccurs="0"/>
                <xsd:element ref="ns4:af498cf026d34c7aa0c57925373771d3" minOccurs="0"/>
                <xsd:element ref="ns2:_dlc_DocId" minOccurs="0"/>
                <xsd:element ref="ns2:_dlc_DocIdUrl" minOccurs="0"/>
                <xsd:element ref="ns2:_dlc_DocIdPersistId" minOccurs="0"/>
                <xsd:element ref="ns5:MediaServiceMetadata" minOccurs="0"/>
                <xsd:element ref="ns5:MediaServiceFastMetadata" minOccurs="0"/>
                <xsd:element ref="ns5:MediaServiceDateTaken" minOccurs="0"/>
                <xsd:element ref="ns5:MediaServiceAutoKeyPoints" minOccurs="0"/>
                <xsd:element ref="ns5:MediaServiceKeyPoints" minOccurs="0"/>
                <xsd:element ref="ns5:MediaServiceAutoTags" minOccurs="0"/>
                <xsd:element ref="ns5:MediaServiceGenerationTime" minOccurs="0"/>
                <xsd:element ref="ns5:MediaServiceEventHashCode" minOccurs="0"/>
                <xsd:element ref="ns5:MediaServiceLocation" minOccurs="0"/>
                <xsd:element ref="ns5:MediaServiceOCR" minOccurs="0"/>
                <xsd:element ref="ns2:SharedWithUsers" minOccurs="0"/>
                <xsd:element ref="ns2:SharedWithDetails" minOccurs="0"/>
                <xsd:element ref="ns5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7a977a-7358-4838-bd4a-adb75930e76f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ac755e6f-e2c6-4580-8df8-62f1b4f7d240}" ma:internalName="TaxCatchAll" ma:showField="CatchAllData" ma:web="167a977a-7358-4838-bd4a-adb75930e7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ac755e6f-e2c6-4580-8df8-62f1b4f7d240}" ma:internalName="TaxCatchAllLabel" ma:readOnly="true" ma:showField="CatchAllDataLabel" ma:web="167a977a-7358-4838-bd4a-adb75930e7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17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9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3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10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ac2b96-108e-4303-a6ac-4c327f0a5f49" elementFormDefault="qualified">
    <xsd:import namespace="http://schemas.microsoft.com/office/2006/documentManagement/types"/>
    <xsd:import namespace="http://schemas.microsoft.com/office/infopath/2007/PartnerControls"/>
    <xsd:element name="h8376666572a44589528f933638908f7" ma:index="11" nillable="true" ma:taxonomy="true" ma:internalName="h8376666572a44589528f933638908f7" ma:taxonomyFieldName="Functional_x0020_Areas" ma:displayName="Functional Areas" ma:default="" ma:fieldId="{18376666-572a-4458-9528-f933638908f7}" ma:taxonomyMulti="true" ma:sspId="384da5c3-7fd2-48e1-9026-f58a6292b004" ma:termSetId="812687ef-8b51-4267-a306-ac4c5bf07d9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e1fcdc0c2af4ea69ad61df5b64171c0" ma:index="13" nillable="true" ma:taxonomy="true" ma:internalName="fe1fcdc0c2af4ea69ad61df5b64171c0" ma:taxonomyFieldName="Geographical_x0020_Areas" ma:displayName="Geographical Areas" ma:default="" ma:fieldId="{fe1fcdc0-c2af-4ea6-9ad6-1df5b64171c0}" ma:taxonomyMulti="true" ma:sspId="384da5c3-7fd2-48e1-9026-f58a6292b004" ma:termSetId="5c595a2a-758d-4ced-9900-493cc679584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f498cf026d34c7aa0c57925373771d3" ma:index="15" nillable="true" ma:taxonomy="true" ma:internalName="af498cf026d34c7aa0c57925373771d3" ma:taxonomyFieldName="Content_x0020_Language" ma:displayName="Content Language" ma:default="" ma:fieldId="{af498cf0-26d3-4c7a-a0c5-7925373771d3}" ma:sspId="384da5c3-7fd2-48e1-9026-f58a6292b004" ma:termSetId="c0f8e815-316d-4181-bb1d-2ad8ba7d5987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d4198a-e6c9-47f8-bd25-a7474c7bac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25" nillable="true" ma:displayName="Tags" ma:internalName="MediaServiceAutoTags" ma:readOnly="true">
      <xsd:simpleType>
        <xsd:restriction base="dms:Text"/>
      </xsd:simpleType>
    </xsd:element>
    <xsd:element name="MediaServiceGenerationTime" ma:index="2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8" nillable="true" ma:displayName="Location" ma:internalName="MediaServiceLocation" ma:readOnly="true">
      <xsd:simpleType>
        <xsd:restriction base="dms:Text"/>
      </xsd:simpleType>
    </xsd:element>
    <xsd:element name="MediaServiceOCR" ma:index="2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32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121D72-359E-4E0F-9C77-AD8287172FD4}">
  <ds:schemaRefs>
    <ds:schemaRef ds:uri="2bac2b96-108e-4303-a6ac-4c327f0a5f49"/>
    <ds:schemaRef ds:uri="http://purl.org/dc/terms/"/>
    <ds:schemaRef ds:uri="167a977a-7358-4838-bd4a-adb75930e7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1d4198a-e6c9-47f8-bd25-a7474c7bac39"/>
    <ds:schemaRef ds:uri="http://purl.org/dc/elements/1.1/"/>
    <ds:schemaRef ds:uri="http://schemas.microsoft.com/office/2006/metadata/properties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007F376-20DF-4992-A11C-3CFC624A9D5A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B50F78E9-9CA3-456B-A8EC-4360EDE0D7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7a977a-7358-4838-bd4a-adb75930e76f"/>
    <ds:schemaRef ds:uri="http://schemas.microsoft.com/sharepoint/v3/fields"/>
    <ds:schemaRef ds:uri="2bac2b96-108e-4303-a6ac-4c327f0a5f49"/>
    <ds:schemaRef ds:uri="11d4198a-e6c9-47f8-bd25-a7474c7bac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39F5420E-F531-4108-BD6B-1480A528CC7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Sibelco Powerpoint presentation template 16.9</Template>
  <TotalTime>0</TotalTime>
  <Words>650</Words>
  <Application>Microsoft Office PowerPoint</Application>
  <PresentationFormat>Breitbild</PresentationFormat>
  <Paragraphs>137</Paragraphs>
  <Slides>18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18</vt:i4>
      </vt:variant>
    </vt:vector>
  </HeadingPairs>
  <TitlesOfParts>
    <vt:vector size="22" baseType="lpstr">
      <vt:lpstr>Arial</vt:lpstr>
      <vt:lpstr>Calibri</vt:lpstr>
      <vt:lpstr>Sibelco Dark Blue Theme</vt:lpstr>
      <vt:lpstr>Sibelco Light Blue Theme</vt:lpstr>
      <vt:lpstr>SSWM - Sicherheit beginnt mit mir</vt:lpstr>
      <vt:lpstr>Inhalt</vt:lpstr>
      <vt:lpstr>1. Wer bin ich und was mache ich bei Sibelco?</vt:lpstr>
      <vt:lpstr>2. Sibelco - Global</vt:lpstr>
      <vt:lpstr>2. Sibelco – Deutschland / Tschechien</vt:lpstr>
      <vt:lpstr>3. Warum dieses Projekt und welche Ziele verfolgen wir?</vt:lpstr>
      <vt:lpstr>3. Warum dieses Projekt und welche Ziele verfolgen wir?</vt:lpstr>
      <vt:lpstr>4. Grundlegendes zum Aufbau des Projektes</vt:lpstr>
      <vt:lpstr>5. SSWM – Projektablauf</vt:lpstr>
      <vt:lpstr>5. Schritt 1: Bedürfnis nach Veränderung wecken</vt:lpstr>
      <vt:lpstr>5. Schritt 1: Bedürfnis nach Veränderung wecken</vt:lpstr>
      <vt:lpstr>5. Schritt 2: Einbindung in Teams</vt:lpstr>
      <vt:lpstr>5. Schritt 3: Einführen von Sicherheitspraktiken</vt:lpstr>
      <vt:lpstr>6. Schritt 3: Sicherheitsteams</vt:lpstr>
      <vt:lpstr>6. Schritt 3: Die Kraft von positiven Feedback</vt:lpstr>
      <vt:lpstr>6. Schritt 4: Erfolge erkennen - kommunizieren - feiern</vt:lpstr>
      <vt:lpstr>7. Zusammenfassung / Was haben Sie heute gehört?</vt:lpstr>
      <vt:lpstr>Abschluss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Townhall 04/2021</dc:title>
  <dc:creator>Marion Mehl</dc:creator>
  <cp:lastModifiedBy>Thomas Stropeit</cp:lastModifiedBy>
  <cp:revision>15</cp:revision>
  <dcterms:created xsi:type="dcterms:W3CDTF">2021-04-28T12:28:36Z</dcterms:created>
  <dcterms:modified xsi:type="dcterms:W3CDTF">2021-09-06T16:13:24Z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0x0101008CB662E91540934DB7DEF3E0ADFAAC38003CC70BD76FC3DC408D44306289021456</vt:lpwstr>
  </property>
  <property fmtid="{D5CDD505-2E9C-101B-9397-08002B2CF9AE}" pid="3" name="_dlc_DocIdItemGuid">
    <vt:lpwstr>9819d518-4dcb-4afc-8bbb-f3f243a5cd17</vt:lpwstr>
  </property>
  <property fmtid="{D5CDD505-2E9C-101B-9397-08002B2CF9AE}" pid="4" name="Content Language">
    <vt:lpwstr/>
  </property>
  <property fmtid="{D5CDD505-2E9C-101B-9397-08002B2CF9AE}" pid="5" name="Functional Areas">
    <vt:lpwstr/>
  </property>
  <property fmtid="{D5CDD505-2E9C-101B-9397-08002B2CF9AE}" pid="6" name="Geographical Areas">
    <vt:lpwstr/>
  </property>
</Properties>
</file>