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61" r:id="rId2"/>
    <p:sldId id="268" r:id="rId3"/>
    <p:sldId id="271" r:id="rId4"/>
    <p:sldId id="270" r:id="rId5"/>
    <p:sldId id="265" r:id="rId6"/>
  </p:sldIdLst>
  <p:sldSz cx="9906000" cy="6858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2B9057-66C7-ABB4-680E-999DBBC519FF}" v="157" dt="2021-11-07T22:03:00.403"/>
    <p1510:client id="{18390BDF-89C1-481D-A0EC-3F07C1CF9BA9}" v="64" dt="2021-11-07T22:43:40.846"/>
    <p1510:client id="{7426BADF-28D1-4773-BAF5-BFAAD5A65FD7}" v="2935" dt="2021-11-07T22:43:26.7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446" y="108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7E87E3-3038-4207-8165-BBE07A8AC52D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911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BFD56-FAEF-44A3-A5EA-1EB4D24C8C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546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4" indent="0" algn="ctr">
              <a:buNone/>
              <a:defRPr sz="2000"/>
            </a:lvl2pPr>
            <a:lvl3pPr marL="914389" indent="0" algn="ctr">
              <a:buNone/>
              <a:defRPr sz="1800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1" indent="0" algn="ctr">
              <a:buNone/>
              <a:defRPr sz="1600"/>
            </a:lvl6pPr>
            <a:lvl7pPr marL="2743167" indent="0" algn="ctr">
              <a:buNone/>
              <a:defRPr sz="1600"/>
            </a:lvl7pPr>
            <a:lvl8pPr marL="3200361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E883792C-AC1C-4669-8F78-FEF639C7B6BC}"/>
              </a:ext>
            </a:extLst>
          </p:cNvPr>
          <p:cNvSpPr/>
          <p:nvPr userDrawn="1"/>
        </p:nvSpPr>
        <p:spPr>
          <a:xfrm>
            <a:off x="9786678" y="4"/>
            <a:ext cx="119322" cy="5346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9E746B5-EE52-4193-A411-E83528373E80}"/>
              </a:ext>
            </a:extLst>
          </p:cNvPr>
          <p:cNvSpPr/>
          <p:nvPr userDrawn="1"/>
        </p:nvSpPr>
        <p:spPr>
          <a:xfrm flipV="1">
            <a:off x="9786676" y="5346004"/>
            <a:ext cx="119324" cy="151199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</p:spTree>
    <p:extLst>
      <p:ext uri="{BB962C8B-B14F-4D97-AF65-F5344CB8AC3E}">
        <p14:creationId xmlns:p14="http://schemas.microsoft.com/office/powerpoint/2010/main" val="233972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565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5" y="365127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41" y="365127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321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EAAC095-474A-4779-B6B1-AD94942EC749}"/>
              </a:ext>
            </a:extLst>
          </p:cNvPr>
          <p:cNvSpPr/>
          <p:nvPr userDrawn="1"/>
        </p:nvSpPr>
        <p:spPr>
          <a:xfrm>
            <a:off x="9786678" y="1354978"/>
            <a:ext cx="119322" cy="5503025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E6586514-5E4F-4993-AD17-6A60A895F6FF}"/>
              </a:ext>
            </a:extLst>
          </p:cNvPr>
          <p:cNvSpPr/>
          <p:nvPr userDrawn="1"/>
        </p:nvSpPr>
        <p:spPr>
          <a:xfrm>
            <a:off x="9786680" y="2"/>
            <a:ext cx="119323" cy="142978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</p:spTree>
    <p:extLst>
      <p:ext uri="{BB962C8B-B14F-4D97-AF65-F5344CB8AC3E}">
        <p14:creationId xmlns:p14="http://schemas.microsoft.com/office/powerpoint/2010/main" val="17454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1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097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4"/>
            <a:ext cx="4210050" cy="435133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4"/>
            <a:ext cx="4210050" cy="435133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0809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0" y="365128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5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4" indent="0">
              <a:buNone/>
              <a:defRPr sz="2000" b="1"/>
            </a:lvl2pPr>
            <a:lvl3pPr marL="914389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7" indent="0">
              <a:buNone/>
              <a:defRPr sz="1600" b="1"/>
            </a:lvl7pPr>
            <a:lvl8pPr marL="3200361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5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4" indent="0">
              <a:buNone/>
              <a:defRPr sz="2000" b="1"/>
            </a:lvl2pPr>
            <a:lvl3pPr marL="914389" indent="0">
              <a:buNone/>
              <a:defRPr sz="1800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1" indent="0">
              <a:buNone/>
              <a:defRPr sz="1600" b="1"/>
            </a:lvl6pPr>
            <a:lvl7pPr marL="2743167" indent="0">
              <a:buNone/>
              <a:defRPr sz="1600" b="1"/>
            </a:lvl7pPr>
            <a:lvl8pPr marL="3200361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7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512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145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790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457203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3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1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4" indent="0">
              <a:buNone/>
              <a:defRPr sz="1400"/>
            </a:lvl2pPr>
            <a:lvl3pPr marL="914389" indent="0">
              <a:buNone/>
              <a:defRPr sz="1200"/>
            </a:lvl3pPr>
            <a:lvl4pPr marL="1371583" indent="0">
              <a:buNone/>
              <a:defRPr sz="1000"/>
            </a:lvl4pPr>
            <a:lvl5pPr marL="1828777" indent="0">
              <a:buNone/>
              <a:defRPr sz="1000"/>
            </a:lvl5pPr>
            <a:lvl6pPr marL="2285971" indent="0">
              <a:buNone/>
              <a:defRPr sz="1000"/>
            </a:lvl6pPr>
            <a:lvl7pPr marL="2743167" indent="0">
              <a:buNone/>
              <a:defRPr sz="1000"/>
            </a:lvl7pPr>
            <a:lvl8pPr marL="3200361" indent="0">
              <a:buNone/>
              <a:defRPr sz="1000"/>
            </a:lvl8pPr>
            <a:lvl9pPr marL="3657555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8823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31" y="457203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3" y="987428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4" indent="0">
              <a:buNone/>
              <a:defRPr sz="2800"/>
            </a:lvl2pPr>
            <a:lvl3pPr marL="914389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1" indent="0">
              <a:buNone/>
              <a:defRPr sz="2000"/>
            </a:lvl6pPr>
            <a:lvl7pPr marL="2743167" indent="0">
              <a:buNone/>
              <a:defRPr sz="2000"/>
            </a:lvl7pPr>
            <a:lvl8pPr marL="3200361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31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4" indent="0">
              <a:buNone/>
              <a:defRPr sz="1400"/>
            </a:lvl2pPr>
            <a:lvl3pPr marL="914389" indent="0">
              <a:buNone/>
              <a:defRPr sz="1200"/>
            </a:lvl3pPr>
            <a:lvl4pPr marL="1371583" indent="0">
              <a:buNone/>
              <a:defRPr sz="1000"/>
            </a:lvl4pPr>
            <a:lvl5pPr marL="1828777" indent="0">
              <a:buNone/>
              <a:defRPr sz="1000"/>
            </a:lvl5pPr>
            <a:lvl6pPr marL="2285971" indent="0">
              <a:buNone/>
              <a:defRPr sz="1000"/>
            </a:lvl6pPr>
            <a:lvl7pPr marL="2743167" indent="0">
              <a:buNone/>
              <a:defRPr sz="1000"/>
            </a:lvl7pPr>
            <a:lvl8pPr marL="3200361" indent="0">
              <a:buNone/>
              <a:defRPr sz="1000"/>
            </a:lvl8pPr>
            <a:lvl9pPr marL="3657555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24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41" y="365128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41" y="1825624"/>
            <a:ext cx="8543925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261B22-7C33-409B-BC1F-1EDB69B05CEA}" type="datetimeFigureOut">
              <a:rPr lang="de-DE" smtClean="0"/>
              <a:t>07.11.2021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6" y="6356355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D00CB-9403-47B6-A3C6-E51974697AD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422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8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1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6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4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9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4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8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4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89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1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7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1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Bildergebnis für logo mt melsungen">
            <a:extLst>
              <a:ext uri="{FF2B5EF4-FFF2-40B4-BE49-F238E27FC236}">
                <a16:creationId xmlns:a16="http://schemas.microsoft.com/office/drawing/2014/main" id="{83A6EB2B-A425-488E-BF14-F2423BF4D43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r="35295"/>
          <a:stretch/>
        </p:blipFill>
        <p:spPr bwMode="auto">
          <a:xfrm>
            <a:off x="8380867" y="9314"/>
            <a:ext cx="1381684" cy="143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B078A2BC-D80A-4ED8-93FC-2D7BA3A52E52}"/>
              </a:ext>
            </a:extLst>
          </p:cNvPr>
          <p:cNvGrpSpPr/>
          <p:nvPr/>
        </p:nvGrpSpPr>
        <p:grpSpPr>
          <a:xfrm>
            <a:off x="1848423" y="1864399"/>
            <a:ext cx="6209154" cy="3444566"/>
            <a:chOff x="236441" y="1864395"/>
            <a:chExt cx="6209154" cy="3444566"/>
          </a:xfrm>
        </p:grpSpPr>
        <p:grpSp>
          <p:nvGrpSpPr>
            <p:cNvPr id="5" name="Gruppieren 4">
              <a:extLst>
                <a:ext uri="{FF2B5EF4-FFF2-40B4-BE49-F238E27FC236}">
                  <a16:creationId xmlns:a16="http://schemas.microsoft.com/office/drawing/2014/main" id="{EDF58993-EBDD-4A4A-B314-2B39302DB104}"/>
                </a:ext>
              </a:extLst>
            </p:cNvPr>
            <p:cNvGrpSpPr/>
            <p:nvPr/>
          </p:nvGrpSpPr>
          <p:grpSpPr>
            <a:xfrm>
              <a:off x="236441" y="1864395"/>
              <a:ext cx="6209153" cy="3444565"/>
              <a:chOff x="291004" y="1503331"/>
              <a:chExt cx="7642034" cy="4239465"/>
            </a:xfrm>
          </p:grpSpPr>
          <p:pic>
            <p:nvPicPr>
              <p:cNvPr id="19" name="Grafik 18">
                <a:extLst>
                  <a:ext uri="{FF2B5EF4-FFF2-40B4-BE49-F238E27FC236}">
                    <a16:creationId xmlns:a16="http://schemas.microsoft.com/office/drawing/2014/main" id="{61B51D1B-1476-4475-A880-30910E19EB4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1004" y="1503331"/>
                <a:ext cx="7642034" cy="4239465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37" name="Rechteck 36">
                <a:extLst>
                  <a:ext uri="{FF2B5EF4-FFF2-40B4-BE49-F238E27FC236}">
                    <a16:creationId xmlns:a16="http://schemas.microsoft.com/office/drawing/2014/main" id="{719797E9-A88F-4663-AB6C-9773145BEAAB}"/>
                  </a:ext>
                </a:extLst>
              </p:cNvPr>
              <p:cNvSpPr/>
              <p:nvPr/>
            </p:nvSpPr>
            <p:spPr>
              <a:xfrm>
                <a:off x="351777" y="2430116"/>
                <a:ext cx="1353591" cy="21809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975">
                    <a:solidFill>
                      <a:schemeClr val="tx1"/>
                    </a:solidFill>
                  </a:rPr>
                  <a:t>Max Mustermann</a:t>
                </a:r>
              </a:p>
            </p:txBody>
          </p:sp>
          <p:sp>
            <p:nvSpPr>
              <p:cNvPr id="38" name="Rechteck 37">
                <a:extLst>
                  <a:ext uri="{FF2B5EF4-FFF2-40B4-BE49-F238E27FC236}">
                    <a16:creationId xmlns:a16="http://schemas.microsoft.com/office/drawing/2014/main" id="{41800669-8EFD-4BE5-AFB7-22E9522D4530}"/>
                  </a:ext>
                </a:extLst>
              </p:cNvPr>
              <p:cNvSpPr/>
              <p:nvPr/>
            </p:nvSpPr>
            <p:spPr>
              <a:xfrm>
                <a:off x="5453217" y="2427947"/>
                <a:ext cx="319007" cy="109048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 sz="488" b="1">
                  <a:solidFill>
                    <a:schemeClr val="bg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" name="Textfeld 7"/>
              <p:cNvSpPr txBox="1"/>
              <p:nvPr/>
            </p:nvSpPr>
            <p:spPr>
              <a:xfrm>
                <a:off x="5396068" y="2383789"/>
                <a:ext cx="342900" cy="2984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de-DE" sz="488" b="1">
                    <a:solidFill>
                      <a:schemeClr val="bg1">
                        <a:lumMod val="50000"/>
                      </a:schemeClr>
                    </a:solidFill>
                  </a:rPr>
                  <a:t>Max</a:t>
                </a:r>
              </a:p>
            </p:txBody>
          </p:sp>
        </p:grpSp>
        <p:sp>
          <p:nvSpPr>
            <p:cNvPr id="3" name="Rechteck 2">
              <a:extLst>
                <a:ext uri="{FF2B5EF4-FFF2-40B4-BE49-F238E27FC236}">
                  <a16:creationId xmlns:a16="http://schemas.microsoft.com/office/drawing/2014/main" id="{696F6956-E173-43AE-81AB-E0BAD5C5EC12}"/>
                </a:ext>
              </a:extLst>
            </p:cNvPr>
            <p:cNvSpPr/>
            <p:nvPr/>
          </p:nvSpPr>
          <p:spPr>
            <a:xfrm>
              <a:off x="1707776" y="2373472"/>
              <a:ext cx="2572757" cy="1790573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1BFAA547-B275-4499-BE95-2A73CA6127EE}"/>
                </a:ext>
              </a:extLst>
            </p:cNvPr>
            <p:cNvSpPr/>
            <p:nvPr/>
          </p:nvSpPr>
          <p:spPr>
            <a:xfrm>
              <a:off x="4342527" y="2373472"/>
              <a:ext cx="2103068" cy="1790573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52" name="Rechteck 51">
              <a:extLst>
                <a:ext uri="{FF2B5EF4-FFF2-40B4-BE49-F238E27FC236}">
                  <a16:creationId xmlns:a16="http://schemas.microsoft.com/office/drawing/2014/main" id="{FC57256F-C998-4218-89A4-AEF8EFE30AD8}"/>
                </a:ext>
              </a:extLst>
            </p:cNvPr>
            <p:cNvSpPr/>
            <p:nvPr/>
          </p:nvSpPr>
          <p:spPr>
            <a:xfrm>
              <a:off x="1707775" y="4299099"/>
              <a:ext cx="4737819" cy="1009862"/>
            </a:xfrm>
            <a:prstGeom prst="rect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937CFD3E-02A7-4B7E-8A77-A657C46426AA}"/>
              </a:ext>
            </a:extLst>
          </p:cNvPr>
          <p:cNvGrpSpPr/>
          <p:nvPr/>
        </p:nvGrpSpPr>
        <p:grpSpPr>
          <a:xfrm>
            <a:off x="2939733" y="2173066"/>
            <a:ext cx="526626" cy="458792"/>
            <a:chOff x="924938" y="3776554"/>
            <a:chExt cx="526626" cy="458792"/>
          </a:xfrm>
        </p:grpSpPr>
        <p:sp>
          <p:nvSpPr>
            <p:cNvPr id="43" name="Freihandform: Form 42">
              <a:extLst>
                <a:ext uri="{FF2B5EF4-FFF2-40B4-BE49-F238E27FC236}">
                  <a16:creationId xmlns:a16="http://schemas.microsoft.com/office/drawing/2014/main" id="{4FE5043F-5587-4B08-AB81-2F21A56BF330}"/>
                </a:ext>
              </a:extLst>
            </p:cNvPr>
            <p:cNvSpPr/>
            <p:nvPr/>
          </p:nvSpPr>
          <p:spPr>
            <a:xfrm rot="20523491">
              <a:off x="924938" y="3776554"/>
              <a:ext cx="526626" cy="458792"/>
            </a:xfrm>
            <a:custGeom>
              <a:avLst/>
              <a:gdLst>
                <a:gd name="connsiteX0" fmla="*/ 2690425 w 3021006"/>
                <a:gd name="connsiteY0" fmla="*/ 86909 h 2699784"/>
                <a:gd name="connsiteX1" fmla="*/ 355847 w 3021006"/>
                <a:gd name="connsiteY1" fmla="*/ 231 h 2699784"/>
                <a:gd name="connsiteX2" fmla="*/ 17710 w 3021006"/>
                <a:gd name="connsiteY2" fmla="*/ 449811 h 2699784"/>
                <a:gd name="connsiteX3" fmla="*/ 683507 w 3021006"/>
                <a:gd name="connsiteY3" fmla="*/ 2464348 h 2699784"/>
                <a:gd name="connsiteX4" fmla="*/ 1268343 w 3021006"/>
                <a:gd name="connsiteY4" fmla="*/ 2581506 h 2699784"/>
                <a:gd name="connsiteX5" fmla="*/ 2937123 w 3021006"/>
                <a:gd name="connsiteY5" fmla="*/ 654598 h 2699784"/>
                <a:gd name="connsiteX6" fmla="*/ 2690425 w 3021006"/>
                <a:gd name="connsiteY6" fmla="*/ 86909 h 2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006" h="2699784">
                  <a:moveTo>
                    <a:pt x="2690425" y="86909"/>
                  </a:moveTo>
                  <a:lnTo>
                    <a:pt x="355847" y="231"/>
                  </a:lnTo>
                  <a:cubicBezTo>
                    <a:pt x="116770" y="-8341"/>
                    <a:pt x="-57538" y="223116"/>
                    <a:pt x="17710" y="449811"/>
                  </a:cubicBezTo>
                  <a:lnTo>
                    <a:pt x="683507" y="2464348"/>
                  </a:lnTo>
                  <a:cubicBezTo>
                    <a:pt x="767328" y="2716761"/>
                    <a:pt x="1094035" y="2782484"/>
                    <a:pt x="1268343" y="2581506"/>
                  </a:cubicBezTo>
                  <a:lnTo>
                    <a:pt x="2937123" y="654598"/>
                  </a:lnTo>
                  <a:cubicBezTo>
                    <a:pt x="3124765" y="436476"/>
                    <a:pt x="2978080" y="98338"/>
                    <a:pt x="2690425" y="86909"/>
                  </a:cubicBezTo>
                  <a:close/>
                </a:path>
              </a:pathLst>
            </a:custGeom>
            <a:solidFill>
              <a:srgbClr val="C00000"/>
            </a:solidFill>
            <a:ln w="9525">
              <a:noFill/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79998" tIns="179998" rIns="179998" bIns="179998" rtlCol="0" anchor="t"/>
            <a:lstStyle/>
            <a:p>
              <a:pPr>
                <a:spcAft>
                  <a:spcPts val="599"/>
                </a:spcAft>
              </a:pPr>
              <a:endParaRPr lang="de-DE" sz="1601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5" name="Textfeld 44">
              <a:extLst>
                <a:ext uri="{FF2B5EF4-FFF2-40B4-BE49-F238E27FC236}">
                  <a16:creationId xmlns:a16="http://schemas.microsoft.com/office/drawing/2014/main" id="{2999282D-DD91-4C83-8BC8-444CD338B5E8}"/>
                </a:ext>
              </a:extLst>
            </p:cNvPr>
            <p:cNvSpPr txBox="1"/>
            <p:nvPr/>
          </p:nvSpPr>
          <p:spPr>
            <a:xfrm>
              <a:off x="1063120" y="3811138"/>
              <a:ext cx="250263" cy="306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2000">
                  <a:solidFill>
                    <a:schemeClr val="bg1"/>
                  </a:solidFill>
                  <a:latin typeface="Roboto Black" panose="02000000000000000000" pitchFamily="2" charset="0"/>
                  <a:ea typeface="Roboto Black" panose="02000000000000000000" pitchFamily="2" charset="0"/>
                </a:rPr>
                <a:t>A</a:t>
              </a:r>
            </a:p>
          </p:txBody>
        </p:sp>
      </p:grpSp>
      <p:grpSp>
        <p:nvGrpSpPr>
          <p:cNvPr id="46" name="Gruppieren 45">
            <a:extLst>
              <a:ext uri="{FF2B5EF4-FFF2-40B4-BE49-F238E27FC236}">
                <a16:creationId xmlns:a16="http://schemas.microsoft.com/office/drawing/2014/main" id="{BB2FC925-DC9F-484E-86FA-2A7044692E4B}"/>
              </a:ext>
            </a:extLst>
          </p:cNvPr>
          <p:cNvGrpSpPr/>
          <p:nvPr/>
        </p:nvGrpSpPr>
        <p:grpSpPr>
          <a:xfrm>
            <a:off x="5608965" y="2173066"/>
            <a:ext cx="526626" cy="458792"/>
            <a:chOff x="924938" y="3776554"/>
            <a:chExt cx="526626" cy="458792"/>
          </a:xfrm>
        </p:grpSpPr>
        <p:sp>
          <p:nvSpPr>
            <p:cNvPr id="47" name="Freihandform: Form 46">
              <a:extLst>
                <a:ext uri="{FF2B5EF4-FFF2-40B4-BE49-F238E27FC236}">
                  <a16:creationId xmlns:a16="http://schemas.microsoft.com/office/drawing/2014/main" id="{3944D74C-C02F-49F1-823E-7C39696FF5D2}"/>
                </a:ext>
              </a:extLst>
            </p:cNvPr>
            <p:cNvSpPr/>
            <p:nvPr/>
          </p:nvSpPr>
          <p:spPr>
            <a:xfrm rot="20523491">
              <a:off x="924938" y="3776554"/>
              <a:ext cx="526626" cy="458792"/>
            </a:xfrm>
            <a:custGeom>
              <a:avLst/>
              <a:gdLst>
                <a:gd name="connsiteX0" fmla="*/ 2690425 w 3021006"/>
                <a:gd name="connsiteY0" fmla="*/ 86909 h 2699784"/>
                <a:gd name="connsiteX1" fmla="*/ 355847 w 3021006"/>
                <a:gd name="connsiteY1" fmla="*/ 231 h 2699784"/>
                <a:gd name="connsiteX2" fmla="*/ 17710 w 3021006"/>
                <a:gd name="connsiteY2" fmla="*/ 449811 h 2699784"/>
                <a:gd name="connsiteX3" fmla="*/ 683507 w 3021006"/>
                <a:gd name="connsiteY3" fmla="*/ 2464348 h 2699784"/>
                <a:gd name="connsiteX4" fmla="*/ 1268343 w 3021006"/>
                <a:gd name="connsiteY4" fmla="*/ 2581506 h 2699784"/>
                <a:gd name="connsiteX5" fmla="*/ 2937123 w 3021006"/>
                <a:gd name="connsiteY5" fmla="*/ 654598 h 2699784"/>
                <a:gd name="connsiteX6" fmla="*/ 2690425 w 3021006"/>
                <a:gd name="connsiteY6" fmla="*/ 86909 h 2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006" h="2699784">
                  <a:moveTo>
                    <a:pt x="2690425" y="86909"/>
                  </a:moveTo>
                  <a:lnTo>
                    <a:pt x="355847" y="231"/>
                  </a:lnTo>
                  <a:cubicBezTo>
                    <a:pt x="116770" y="-8341"/>
                    <a:pt x="-57538" y="223116"/>
                    <a:pt x="17710" y="449811"/>
                  </a:cubicBezTo>
                  <a:lnTo>
                    <a:pt x="683507" y="2464348"/>
                  </a:lnTo>
                  <a:cubicBezTo>
                    <a:pt x="767328" y="2716761"/>
                    <a:pt x="1094035" y="2782484"/>
                    <a:pt x="1268343" y="2581506"/>
                  </a:cubicBezTo>
                  <a:lnTo>
                    <a:pt x="2937123" y="654598"/>
                  </a:lnTo>
                  <a:cubicBezTo>
                    <a:pt x="3124765" y="436476"/>
                    <a:pt x="2978080" y="98338"/>
                    <a:pt x="2690425" y="86909"/>
                  </a:cubicBezTo>
                  <a:close/>
                </a:path>
              </a:pathLst>
            </a:custGeom>
            <a:solidFill>
              <a:srgbClr val="C00000"/>
            </a:solidFill>
            <a:ln w="9525">
              <a:noFill/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79998" tIns="179998" rIns="179998" bIns="179998" rtlCol="0" anchor="t"/>
            <a:lstStyle/>
            <a:p>
              <a:pPr>
                <a:spcAft>
                  <a:spcPts val="599"/>
                </a:spcAft>
              </a:pPr>
              <a:endParaRPr lang="de-DE" sz="1601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8" name="Textfeld 47">
              <a:extLst>
                <a:ext uri="{FF2B5EF4-FFF2-40B4-BE49-F238E27FC236}">
                  <a16:creationId xmlns:a16="http://schemas.microsoft.com/office/drawing/2014/main" id="{864ADE0A-D915-4C16-90B6-48E9682C963B}"/>
                </a:ext>
              </a:extLst>
            </p:cNvPr>
            <p:cNvSpPr txBox="1"/>
            <p:nvPr/>
          </p:nvSpPr>
          <p:spPr>
            <a:xfrm>
              <a:off x="1063120" y="3811138"/>
              <a:ext cx="250263" cy="306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2000">
                  <a:solidFill>
                    <a:schemeClr val="bg1"/>
                  </a:solidFill>
                  <a:latin typeface="Roboto Black" panose="02000000000000000000" pitchFamily="2" charset="0"/>
                  <a:ea typeface="Roboto Black" panose="02000000000000000000" pitchFamily="2" charset="0"/>
                </a:rPr>
                <a:t>B</a:t>
              </a:r>
            </a:p>
          </p:txBody>
        </p:sp>
      </p:grpSp>
      <p:grpSp>
        <p:nvGrpSpPr>
          <p:cNvPr id="49" name="Gruppieren 48">
            <a:extLst>
              <a:ext uri="{FF2B5EF4-FFF2-40B4-BE49-F238E27FC236}">
                <a16:creationId xmlns:a16="http://schemas.microsoft.com/office/drawing/2014/main" id="{A0864642-D0AB-438A-AB42-DC6DFFADE152}"/>
              </a:ext>
            </a:extLst>
          </p:cNvPr>
          <p:cNvGrpSpPr/>
          <p:nvPr/>
        </p:nvGrpSpPr>
        <p:grpSpPr>
          <a:xfrm>
            <a:off x="2939733" y="4205022"/>
            <a:ext cx="526626" cy="458792"/>
            <a:chOff x="924938" y="3776554"/>
            <a:chExt cx="526626" cy="458792"/>
          </a:xfrm>
        </p:grpSpPr>
        <p:sp>
          <p:nvSpPr>
            <p:cNvPr id="50" name="Freihandform: Form 49">
              <a:extLst>
                <a:ext uri="{FF2B5EF4-FFF2-40B4-BE49-F238E27FC236}">
                  <a16:creationId xmlns:a16="http://schemas.microsoft.com/office/drawing/2014/main" id="{2C6CA3BA-1222-4DF3-8F03-3EE30F2DB73D}"/>
                </a:ext>
              </a:extLst>
            </p:cNvPr>
            <p:cNvSpPr/>
            <p:nvPr/>
          </p:nvSpPr>
          <p:spPr>
            <a:xfrm rot="20523491">
              <a:off x="924938" y="3776554"/>
              <a:ext cx="526626" cy="458792"/>
            </a:xfrm>
            <a:custGeom>
              <a:avLst/>
              <a:gdLst>
                <a:gd name="connsiteX0" fmla="*/ 2690425 w 3021006"/>
                <a:gd name="connsiteY0" fmla="*/ 86909 h 2699784"/>
                <a:gd name="connsiteX1" fmla="*/ 355847 w 3021006"/>
                <a:gd name="connsiteY1" fmla="*/ 231 h 2699784"/>
                <a:gd name="connsiteX2" fmla="*/ 17710 w 3021006"/>
                <a:gd name="connsiteY2" fmla="*/ 449811 h 2699784"/>
                <a:gd name="connsiteX3" fmla="*/ 683507 w 3021006"/>
                <a:gd name="connsiteY3" fmla="*/ 2464348 h 2699784"/>
                <a:gd name="connsiteX4" fmla="*/ 1268343 w 3021006"/>
                <a:gd name="connsiteY4" fmla="*/ 2581506 h 2699784"/>
                <a:gd name="connsiteX5" fmla="*/ 2937123 w 3021006"/>
                <a:gd name="connsiteY5" fmla="*/ 654598 h 2699784"/>
                <a:gd name="connsiteX6" fmla="*/ 2690425 w 3021006"/>
                <a:gd name="connsiteY6" fmla="*/ 86909 h 2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006" h="2699784">
                  <a:moveTo>
                    <a:pt x="2690425" y="86909"/>
                  </a:moveTo>
                  <a:lnTo>
                    <a:pt x="355847" y="231"/>
                  </a:lnTo>
                  <a:cubicBezTo>
                    <a:pt x="116770" y="-8341"/>
                    <a:pt x="-57538" y="223116"/>
                    <a:pt x="17710" y="449811"/>
                  </a:cubicBezTo>
                  <a:lnTo>
                    <a:pt x="683507" y="2464348"/>
                  </a:lnTo>
                  <a:cubicBezTo>
                    <a:pt x="767328" y="2716761"/>
                    <a:pt x="1094035" y="2782484"/>
                    <a:pt x="1268343" y="2581506"/>
                  </a:cubicBezTo>
                  <a:lnTo>
                    <a:pt x="2937123" y="654598"/>
                  </a:lnTo>
                  <a:cubicBezTo>
                    <a:pt x="3124765" y="436476"/>
                    <a:pt x="2978080" y="98338"/>
                    <a:pt x="2690425" y="86909"/>
                  </a:cubicBezTo>
                  <a:close/>
                </a:path>
              </a:pathLst>
            </a:custGeom>
            <a:solidFill>
              <a:srgbClr val="C00000"/>
            </a:solidFill>
            <a:ln w="9525">
              <a:noFill/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79998" tIns="179998" rIns="179998" bIns="179998" rtlCol="0" anchor="t"/>
            <a:lstStyle/>
            <a:p>
              <a:pPr>
                <a:spcAft>
                  <a:spcPts val="599"/>
                </a:spcAft>
              </a:pPr>
              <a:endParaRPr lang="de-DE" sz="1601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1" name="Textfeld 50">
              <a:extLst>
                <a:ext uri="{FF2B5EF4-FFF2-40B4-BE49-F238E27FC236}">
                  <a16:creationId xmlns:a16="http://schemas.microsoft.com/office/drawing/2014/main" id="{6CDAEDA0-0A01-4C10-BC1E-92DD02B520E4}"/>
                </a:ext>
              </a:extLst>
            </p:cNvPr>
            <p:cNvSpPr txBox="1"/>
            <p:nvPr/>
          </p:nvSpPr>
          <p:spPr>
            <a:xfrm>
              <a:off x="1063120" y="3811138"/>
              <a:ext cx="250263" cy="306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2000">
                  <a:solidFill>
                    <a:schemeClr val="bg1"/>
                  </a:solidFill>
                  <a:latin typeface="Roboto Black" panose="02000000000000000000" pitchFamily="2" charset="0"/>
                  <a:ea typeface="Roboto Black" panose="02000000000000000000" pitchFamily="2" charset="0"/>
                </a:rPr>
                <a:t>C</a:t>
              </a:r>
            </a:p>
          </p:txBody>
        </p:sp>
      </p:grpSp>
      <p:sp>
        <p:nvSpPr>
          <p:cNvPr id="53" name="Titel 1">
            <a:extLst>
              <a:ext uri="{FF2B5EF4-FFF2-40B4-BE49-F238E27FC236}">
                <a16:creationId xmlns:a16="http://schemas.microsoft.com/office/drawing/2014/main" id="{3D5215E3-99DD-49F6-A11B-FFC88E7D616C}"/>
              </a:ext>
            </a:extLst>
          </p:cNvPr>
          <p:cNvSpPr txBox="1">
            <a:spLocks/>
          </p:cNvSpPr>
          <p:nvPr/>
        </p:nvSpPr>
        <p:spPr>
          <a:xfrm>
            <a:off x="505593" y="738202"/>
            <a:ext cx="8543925" cy="658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38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sz="2000" b="1">
                <a:solidFill>
                  <a:srgbClr val="C00000"/>
                </a:solidFill>
                <a:latin typeface="+mn-lt"/>
              </a:rPr>
              <a:t>„Der Mündige </a:t>
            </a:r>
            <a:r>
              <a:rPr lang="de-DE" sz="2000" b="1" dirty="0">
                <a:solidFill>
                  <a:srgbClr val="C00000"/>
                </a:solidFill>
                <a:latin typeface="+mn-lt"/>
              </a:rPr>
              <a:t>Athlet im Profisport“: </a:t>
            </a:r>
            <a:r>
              <a:rPr lang="de-DE" sz="2000" dirty="0">
                <a:latin typeface="+mn-lt"/>
              </a:rPr>
              <a:t>Monitoringsystem zur Verletzungsprävention erweitert in den Abschnitten A, B &amp; C</a:t>
            </a:r>
            <a:endParaRPr lang="de-DE" sz="2000" b="1" dirty="0">
              <a:latin typeface="Calibri (Überschriften)"/>
            </a:endParaRPr>
          </a:p>
        </p:txBody>
      </p: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4739A57E-825A-47E8-BE14-D7AE08FAB700}"/>
              </a:ext>
            </a:extLst>
          </p:cNvPr>
          <p:cNvGrpSpPr/>
          <p:nvPr/>
        </p:nvGrpSpPr>
        <p:grpSpPr>
          <a:xfrm>
            <a:off x="143449" y="693330"/>
            <a:ext cx="526626" cy="458792"/>
            <a:chOff x="924938" y="3776554"/>
            <a:chExt cx="526626" cy="458792"/>
          </a:xfrm>
        </p:grpSpPr>
        <p:sp>
          <p:nvSpPr>
            <p:cNvPr id="55" name="Freihandform: Form 54">
              <a:extLst>
                <a:ext uri="{FF2B5EF4-FFF2-40B4-BE49-F238E27FC236}">
                  <a16:creationId xmlns:a16="http://schemas.microsoft.com/office/drawing/2014/main" id="{9541C0B9-125A-4204-8E42-810E0BA9607A}"/>
                </a:ext>
              </a:extLst>
            </p:cNvPr>
            <p:cNvSpPr/>
            <p:nvPr/>
          </p:nvSpPr>
          <p:spPr>
            <a:xfrm rot="20523491">
              <a:off x="924938" y="3776554"/>
              <a:ext cx="526626" cy="458792"/>
            </a:xfrm>
            <a:custGeom>
              <a:avLst/>
              <a:gdLst>
                <a:gd name="connsiteX0" fmla="*/ 2690425 w 3021006"/>
                <a:gd name="connsiteY0" fmla="*/ 86909 h 2699784"/>
                <a:gd name="connsiteX1" fmla="*/ 355847 w 3021006"/>
                <a:gd name="connsiteY1" fmla="*/ 231 h 2699784"/>
                <a:gd name="connsiteX2" fmla="*/ 17710 w 3021006"/>
                <a:gd name="connsiteY2" fmla="*/ 449811 h 2699784"/>
                <a:gd name="connsiteX3" fmla="*/ 683507 w 3021006"/>
                <a:gd name="connsiteY3" fmla="*/ 2464348 h 2699784"/>
                <a:gd name="connsiteX4" fmla="*/ 1268343 w 3021006"/>
                <a:gd name="connsiteY4" fmla="*/ 2581506 h 2699784"/>
                <a:gd name="connsiteX5" fmla="*/ 2937123 w 3021006"/>
                <a:gd name="connsiteY5" fmla="*/ 654598 h 2699784"/>
                <a:gd name="connsiteX6" fmla="*/ 2690425 w 3021006"/>
                <a:gd name="connsiteY6" fmla="*/ 86909 h 2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006" h="2699784">
                  <a:moveTo>
                    <a:pt x="2690425" y="86909"/>
                  </a:moveTo>
                  <a:lnTo>
                    <a:pt x="355847" y="231"/>
                  </a:lnTo>
                  <a:cubicBezTo>
                    <a:pt x="116770" y="-8341"/>
                    <a:pt x="-57538" y="223116"/>
                    <a:pt x="17710" y="449811"/>
                  </a:cubicBezTo>
                  <a:lnTo>
                    <a:pt x="683507" y="2464348"/>
                  </a:lnTo>
                  <a:cubicBezTo>
                    <a:pt x="767328" y="2716761"/>
                    <a:pt x="1094035" y="2782484"/>
                    <a:pt x="1268343" y="2581506"/>
                  </a:cubicBezTo>
                  <a:lnTo>
                    <a:pt x="2937123" y="654598"/>
                  </a:lnTo>
                  <a:cubicBezTo>
                    <a:pt x="3124765" y="436476"/>
                    <a:pt x="2978080" y="98338"/>
                    <a:pt x="2690425" y="86909"/>
                  </a:cubicBezTo>
                  <a:close/>
                </a:path>
              </a:pathLst>
            </a:custGeom>
            <a:solidFill>
              <a:srgbClr val="C00000"/>
            </a:solidFill>
            <a:ln w="9525">
              <a:noFill/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79998" tIns="179998" rIns="179998" bIns="179998" rtlCol="0" anchor="t"/>
            <a:lstStyle/>
            <a:p>
              <a:pPr>
                <a:spcAft>
                  <a:spcPts val="599"/>
                </a:spcAft>
              </a:pPr>
              <a:endParaRPr lang="de-DE" sz="1601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6" name="Textfeld 55">
              <a:extLst>
                <a:ext uri="{FF2B5EF4-FFF2-40B4-BE49-F238E27FC236}">
                  <a16:creationId xmlns:a16="http://schemas.microsoft.com/office/drawing/2014/main" id="{4BE20F1E-BF66-4287-9B34-281B57C9F894}"/>
                </a:ext>
              </a:extLst>
            </p:cNvPr>
            <p:cNvSpPr txBox="1"/>
            <p:nvPr/>
          </p:nvSpPr>
          <p:spPr>
            <a:xfrm>
              <a:off x="1063120" y="3811138"/>
              <a:ext cx="250263" cy="306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de-DE" sz="200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79898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80184E02-8D5C-44A7-B741-800F0F18BC8B}"/>
              </a:ext>
            </a:extLst>
          </p:cNvPr>
          <p:cNvGrpSpPr/>
          <p:nvPr/>
        </p:nvGrpSpPr>
        <p:grpSpPr>
          <a:xfrm>
            <a:off x="328072" y="2072427"/>
            <a:ext cx="4386702" cy="492649"/>
            <a:chOff x="328069" y="2072427"/>
            <a:chExt cx="4386702" cy="492649"/>
          </a:xfrm>
        </p:grpSpPr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2A60BC6C-1B01-446B-AB2C-7D195365F547}"/>
                </a:ext>
              </a:extLst>
            </p:cNvPr>
            <p:cNvSpPr/>
            <p:nvPr/>
          </p:nvSpPr>
          <p:spPr>
            <a:xfrm>
              <a:off x="328069" y="2072427"/>
              <a:ext cx="4343523" cy="4926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Rechteck 40">
              <a:extLst>
                <a:ext uri="{FF2B5EF4-FFF2-40B4-BE49-F238E27FC236}">
                  <a16:creationId xmlns:a16="http://schemas.microsoft.com/office/drawing/2014/main" id="{B007B716-E44B-4AF7-8CF5-ED9CF1F1792F}"/>
                </a:ext>
              </a:extLst>
            </p:cNvPr>
            <p:cNvSpPr/>
            <p:nvPr/>
          </p:nvSpPr>
          <p:spPr>
            <a:xfrm>
              <a:off x="328069" y="2106431"/>
              <a:ext cx="4386702" cy="4246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de-DE" sz="1200" b="1" err="1">
                  <a:solidFill>
                    <a:schemeClr val="tx1"/>
                  </a:solidFill>
                </a:rPr>
                <a:t>Readiness</a:t>
              </a:r>
              <a:r>
                <a:rPr lang="de-DE" sz="1200" b="1">
                  <a:solidFill>
                    <a:schemeClr val="tx1"/>
                  </a:solidFill>
                </a:rPr>
                <a:t>-Abfrage auf Basis des bisherigen Fragebogens</a:t>
              </a:r>
            </a:p>
            <a:p>
              <a:pPr algn="ctr"/>
              <a:r>
                <a:rPr lang="de-DE" sz="1200" b="1">
                  <a:solidFill>
                    <a:schemeClr val="tx1"/>
                  </a:solidFill>
                </a:rPr>
                <a:t>(gleiche Datenbasis – neues Skalenniveau)</a:t>
              </a:r>
              <a:endParaRPr lang="de-DE" sz="1200">
                <a:solidFill>
                  <a:schemeClr val="tx1"/>
                </a:solidFill>
              </a:endParaRPr>
            </a:p>
          </p:txBody>
        </p:sp>
      </p:grpSp>
      <p:pic>
        <p:nvPicPr>
          <p:cNvPr id="37" name="Picture 2" descr="Bildergebnis für logo mt melsungen">
            <a:extLst>
              <a:ext uri="{FF2B5EF4-FFF2-40B4-BE49-F238E27FC236}">
                <a16:creationId xmlns:a16="http://schemas.microsoft.com/office/drawing/2014/main" id="{3EB51670-03CB-4137-B67D-FAC4035EEA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r="35295"/>
          <a:stretch/>
        </p:blipFill>
        <p:spPr bwMode="auto">
          <a:xfrm>
            <a:off x="8380867" y="9314"/>
            <a:ext cx="1381684" cy="143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8A14D31-A0F6-4809-83BA-33400E879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93" y="738202"/>
            <a:ext cx="8543925" cy="658557"/>
          </a:xfrm>
        </p:spPr>
        <p:txBody>
          <a:bodyPr>
            <a:normAutofit fontScale="90000"/>
          </a:bodyPr>
          <a:lstStyle/>
          <a:p>
            <a:r>
              <a:rPr lang="de-DE" sz="2250" b="1" err="1">
                <a:solidFill>
                  <a:srgbClr val="C00000"/>
                </a:solidFill>
                <a:latin typeface="Calibri (Überschriften)"/>
              </a:rPr>
              <a:t>Readiness</a:t>
            </a:r>
            <a:r>
              <a:rPr lang="de-DE" sz="2250" b="1">
                <a:solidFill>
                  <a:srgbClr val="C00000"/>
                </a:solidFill>
                <a:latin typeface="Calibri (Überschriften)"/>
              </a:rPr>
              <a:t>-Abfrage</a:t>
            </a:r>
            <a:r>
              <a:rPr lang="de-DE" sz="2250" b="1">
                <a:solidFill>
                  <a:srgbClr val="FF0000"/>
                </a:solidFill>
                <a:latin typeface="Calibri (Überschriften)"/>
              </a:rPr>
              <a:t> </a:t>
            </a:r>
            <a:r>
              <a:rPr lang="de-DE" sz="2250" b="1">
                <a:latin typeface="Calibri (Überschriften)"/>
              </a:rPr>
              <a:t>auf Basis des bisherigen Fragebogens </a:t>
            </a:r>
            <a:br>
              <a:rPr lang="de-DE" sz="2250" b="1">
                <a:latin typeface="Calibri (Überschriften)"/>
              </a:rPr>
            </a:br>
            <a:r>
              <a:rPr lang="de-DE" sz="2250" b="1">
                <a:latin typeface="Calibri (Überschriften)"/>
              </a:rPr>
              <a:t>im Vergleich zur objektiven HRV-Messung</a:t>
            </a:r>
            <a:endParaRPr lang="de-DE" sz="2275" b="1">
              <a:latin typeface="Calibri (Überschriften)"/>
            </a:endParaRPr>
          </a:p>
        </p:txBody>
      </p:sp>
      <p:sp>
        <p:nvSpPr>
          <p:cNvPr id="66" name="Rechteck 65">
            <a:extLst>
              <a:ext uri="{FF2B5EF4-FFF2-40B4-BE49-F238E27FC236}">
                <a16:creationId xmlns:a16="http://schemas.microsoft.com/office/drawing/2014/main" id="{6C951A9B-F08C-475E-A417-9553C85E0B9E}"/>
              </a:ext>
            </a:extLst>
          </p:cNvPr>
          <p:cNvSpPr/>
          <p:nvPr/>
        </p:nvSpPr>
        <p:spPr>
          <a:xfrm>
            <a:off x="7556027" y="4041012"/>
            <a:ext cx="1838452" cy="22419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F9659AB-02BB-4EBF-B226-CF41B2D18D1B}"/>
              </a:ext>
            </a:extLst>
          </p:cNvPr>
          <p:cNvSpPr/>
          <p:nvPr/>
        </p:nvSpPr>
        <p:spPr>
          <a:xfrm>
            <a:off x="5362675" y="1980147"/>
            <a:ext cx="4386702" cy="42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94">
              <a:solidFill>
                <a:schemeClr val="tx1"/>
              </a:solidFill>
            </a:endParaRPr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F313A5BC-E46C-43D5-9C47-731F43A533AE}"/>
              </a:ext>
            </a:extLst>
          </p:cNvPr>
          <p:cNvGrpSpPr/>
          <p:nvPr/>
        </p:nvGrpSpPr>
        <p:grpSpPr>
          <a:xfrm>
            <a:off x="429205" y="2914432"/>
            <a:ext cx="4184433" cy="2062872"/>
            <a:chOff x="302436" y="2580022"/>
            <a:chExt cx="4184433" cy="2062872"/>
          </a:xfrm>
        </p:grpSpPr>
        <p:pic>
          <p:nvPicPr>
            <p:cNvPr id="4" name="Grafik 3">
              <a:extLst>
                <a:ext uri="{FF2B5EF4-FFF2-40B4-BE49-F238E27FC236}">
                  <a16:creationId xmlns:a16="http://schemas.microsoft.com/office/drawing/2014/main" id="{3CAF1F1C-AF37-4910-8BC4-A83EF440BE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02437" y="2580022"/>
              <a:ext cx="4184432" cy="2062872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35" name="Rechteck 34">
              <a:extLst>
                <a:ext uri="{FF2B5EF4-FFF2-40B4-BE49-F238E27FC236}">
                  <a16:creationId xmlns:a16="http://schemas.microsoft.com/office/drawing/2014/main" id="{C021FE8D-03D2-43E5-B16F-007EA29B9BA6}"/>
                </a:ext>
              </a:extLst>
            </p:cNvPr>
            <p:cNvSpPr/>
            <p:nvPr/>
          </p:nvSpPr>
          <p:spPr>
            <a:xfrm>
              <a:off x="302436" y="3313678"/>
              <a:ext cx="591793" cy="834740"/>
            </a:xfrm>
            <a:prstGeom prst="rect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9C6F3A0F-AFB2-408A-A9EC-4B5E7BA2C16F}"/>
              </a:ext>
            </a:extLst>
          </p:cNvPr>
          <p:cNvGrpSpPr/>
          <p:nvPr/>
        </p:nvGrpSpPr>
        <p:grpSpPr>
          <a:xfrm>
            <a:off x="5041725" y="2914432"/>
            <a:ext cx="4056991" cy="2493208"/>
            <a:chOff x="5204306" y="2577879"/>
            <a:chExt cx="4056991" cy="2493208"/>
          </a:xfrm>
        </p:grpSpPr>
        <p:grpSp>
          <p:nvGrpSpPr>
            <p:cNvPr id="14" name="Gruppieren 13">
              <a:extLst>
                <a:ext uri="{FF2B5EF4-FFF2-40B4-BE49-F238E27FC236}">
                  <a16:creationId xmlns:a16="http://schemas.microsoft.com/office/drawing/2014/main" id="{BA83F006-24C3-4DC2-8360-760FEF67DC7E}"/>
                </a:ext>
              </a:extLst>
            </p:cNvPr>
            <p:cNvGrpSpPr/>
            <p:nvPr/>
          </p:nvGrpSpPr>
          <p:grpSpPr>
            <a:xfrm>
              <a:off x="5204306" y="2577879"/>
              <a:ext cx="4056991" cy="2493208"/>
              <a:chOff x="5400837" y="2577879"/>
              <a:chExt cx="4056991" cy="2493208"/>
            </a:xfrm>
          </p:grpSpPr>
          <p:pic>
            <p:nvPicPr>
              <p:cNvPr id="5" name="Grafik 5">
                <a:extLst>
                  <a:ext uri="{FF2B5EF4-FFF2-40B4-BE49-F238E27FC236}">
                    <a16:creationId xmlns:a16="http://schemas.microsoft.com/office/drawing/2014/main" id="{BC1B055B-DD36-453D-9C53-79963168DF1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t="4367"/>
              <a:stretch/>
            </p:blipFill>
            <p:spPr>
              <a:xfrm>
                <a:off x="6286500" y="2580022"/>
                <a:ext cx="3171328" cy="2491065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6" name="Grafik 6">
                <a:extLst>
                  <a:ext uri="{FF2B5EF4-FFF2-40B4-BE49-F238E27FC236}">
                    <a16:creationId xmlns:a16="http://schemas.microsoft.com/office/drawing/2014/main" id="{5FDA8F29-0F76-49A1-BC06-EFF3EEEBD63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19132" y="2580022"/>
                <a:ext cx="775501" cy="115826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sp>
            <p:nvSpPr>
              <p:cNvPr id="34" name="Rechteck 33">
                <a:extLst>
                  <a:ext uri="{FF2B5EF4-FFF2-40B4-BE49-F238E27FC236}">
                    <a16:creationId xmlns:a16="http://schemas.microsoft.com/office/drawing/2014/main" id="{8C906B66-4067-4013-9248-6417E9B19E66}"/>
                  </a:ext>
                </a:extLst>
              </p:cNvPr>
              <p:cNvSpPr/>
              <p:nvPr/>
            </p:nvSpPr>
            <p:spPr>
              <a:xfrm>
                <a:off x="5400837" y="2577879"/>
                <a:ext cx="815587" cy="1220920"/>
              </a:xfrm>
              <a:prstGeom prst="rect">
                <a:avLst/>
              </a:prstGeom>
              <a:noFill/>
              <a:ln w="190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58B4042A-DE6D-46ED-A65D-3B291D1C38A7}"/>
                </a:ext>
              </a:extLst>
            </p:cNvPr>
            <p:cNvSpPr/>
            <p:nvPr/>
          </p:nvSpPr>
          <p:spPr>
            <a:xfrm>
              <a:off x="8882719" y="2816991"/>
              <a:ext cx="269708" cy="236811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47" name="Gruppieren 46">
            <a:extLst>
              <a:ext uri="{FF2B5EF4-FFF2-40B4-BE49-F238E27FC236}">
                <a16:creationId xmlns:a16="http://schemas.microsoft.com/office/drawing/2014/main" id="{F589F12D-4B43-4267-B82B-9A1739EE78CE}"/>
              </a:ext>
            </a:extLst>
          </p:cNvPr>
          <p:cNvGrpSpPr/>
          <p:nvPr/>
        </p:nvGrpSpPr>
        <p:grpSpPr>
          <a:xfrm>
            <a:off x="4876868" y="2072427"/>
            <a:ext cx="4386702" cy="492649"/>
            <a:chOff x="328069" y="2072427"/>
            <a:chExt cx="4386702" cy="492649"/>
          </a:xfrm>
        </p:grpSpPr>
        <p:sp>
          <p:nvSpPr>
            <p:cNvPr id="48" name="Rechteck 47">
              <a:extLst>
                <a:ext uri="{FF2B5EF4-FFF2-40B4-BE49-F238E27FC236}">
                  <a16:creationId xmlns:a16="http://schemas.microsoft.com/office/drawing/2014/main" id="{B3B69ACA-CB4D-475F-9C8C-C7D17BEA2C97}"/>
                </a:ext>
              </a:extLst>
            </p:cNvPr>
            <p:cNvSpPr/>
            <p:nvPr/>
          </p:nvSpPr>
          <p:spPr>
            <a:xfrm>
              <a:off x="328069" y="2072427"/>
              <a:ext cx="4343523" cy="49264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9" name="Rechteck 48">
              <a:extLst>
                <a:ext uri="{FF2B5EF4-FFF2-40B4-BE49-F238E27FC236}">
                  <a16:creationId xmlns:a16="http://schemas.microsoft.com/office/drawing/2014/main" id="{1435819F-E4CF-410E-B1AC-C884172780D6}"/>
                </a:ext>
              </a:extLst>
            </p:cNvPr>
            <p:cNvSpPr/>
            <p:nvPr/>
          </p:nvSpPr>
          <p:spPr>
            <a:xfrm>
              <a:off x="328069" y="2106431"/>
              <a:ext cx="4386702" cy="4246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err="1">
                  <a:solidFill>
                    <a:schemeClr val="tx1"/>
                  </a:solidFill>
                </a:rPr>
                <a:t>Readiness</a:t>
              </a:r>
              <a:r>
                <a:rPr lang="de-DE" sz="1200" b="1">
                  <a:solidFill>
                    <a:schemeClr val="tx1"/>
                  </a:solidFill>
                </a:rPr>
                <a:t>-Abfrage auf Basis objektiver HRV-Daten</a:t>
              </a:r>
              <a:endParaRPr lang="de-DE" sz="1200">
                <a:solidFill>
                  <a:schemeClr val="tx1"/>
                </a:solidFill>
              </a:endParaRPr>
            </a:p>
          </p:txBody>
        </p:sp>
      </p:grp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515F694A-15C4-41E2-BFBC-A168F6FC6F9A}"/>
              </a:ext>
            </a:extLst>
          </p:cNvPr>
          <p:cNvGrpSpPr/>
          <p:nvPr/>
        </p:nvGrpSpPr>
        <p:grpSpPr>
          <a:xfrm>
            <a:off x="143449" y="693330"/>
            <a:ext cx="526626" cy="458792"/>
            <a:chOff x="924938" y="3776554"/>
            <a:chExt cx="526626" cy="458792"/>
          </a:xfrm>
        </p:grpSpPr>
        <p:sp>
          <p:nvSpPr>
            <p:cNvPr id="55" name="Freihandform: Form 54">
              <a:extLst>
                <a:ext uri="{FF2B5EF4-FFF2-40B4-BE49-F238E27FC236}">
                  <a16:creationId xmlns:a16="http://schemas.microsoft.com/office/drawing/2014/main" id="{C57F6DBF-5369-4AE5-AA72-81E1965D69F3}"/>
                </a:ext>
              </a:extLst>
            </p:cNvPr>
            <p:cNvSpPr/>
            <p:nvPr/>
          </p:nvSpPr>
          <p:spPr>
            <a:xfrm rot="20523491">
              <a:off x="924938" y="3776554"/>
              <a:ext cx="526626" cy="458792"/>
            </a:xfrm>
            <a:custGeom>
              <a:avLst/>
              <a:gdLst>
                <a:gd name="connsiteX0" fmla="*/ 2690425 w 3021006"/>
                <a:gd name="connsiteY0" fmla="*/ 86909 h 2699784"/>
                <a:gd name="connsiteX1" fmla="*/ 355847 w 3021006"/>
                <a:gd name="connsiteY1" fmla="*/ 231 h 2699784"/>
                <a:gd name="connsiteX2" fmla="*/ 17710 w 3021006"/>
                <a:gd name="connsiteY2" fmla="*/ 449811 h 2699784"/>
                <a:gd name="connsiteX3" fmla="*/ 683507 w 3021006"/>
                <a:gd name="connsiteY3" fmla="*/ 2464348 h 2699784"/>
                <a:gd name="connsiteX4" fmla="*/ 1268343 w 3021006"/>
                <a:gd name="connsiteY4" fmla="*/ 2581506 h 2699784"/>
                <a:gd name="connsiteX5" fmla="*/ 2937123 w 3021006"/>
                <a:gd name="connsiteY5" fmla="*/ 654598 h 2699784"/>
                <a:gd name="connsiteX6" fmla="*/ 2690425 w 3021006"/>
                <a:gd name="connsiteY6" fmla="*/ 86909 h 2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006" h="2699784">
                  <a:moveTo>
                    <a:pt x="2690425" y="86909"/>
                  </a:moveTo>
                  <a:lnTo>
                    <a:pt x="355847" y="231"/>
                  </a:lnTo>
                  <a:cubicBezTo>
                    <a:pt x="116770" y="-8341"/>
                    <a:pt x="-57538" y="223116"/>
                    <a:pt x="17710" y="449811"/>
                  </a:cubicBezTo>
                  <a:lnTo>
                    <a:pt x="683507" y="2464348"/>
                  </a:lnTo>
                  <a:cubicBezTo>
                    <a:pt x="767328" y="2716761"/>
                    <a:pt x="1094035" y="2782484"/>
                    <a:pt x="1268343" y="2581506"/>
                  </a:cubicBezTo>
                  <a:lnTo>
                    <a:pt x="2937123" y="654598"/>
                  </a:lnTo>
                  <a:cubicBezTo>
                    <a:pt x="3124765" y="436476"/>
                    <a:pt x="2978080" y="98338"/>
                    <a:pt x="2690425" y="86909"/>
                  </a:cubicBezTo>
                  <a:close/>
                </a:path>
              </a:pathLst>
            </a:custGeom>
            <a:solidFill>
              <a:srgbClr val="C00000"/>
            </a:solidFill>
            <a:ln w="9525">
              <a:noFill/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79998" tIns="179998" rIns="179998" bIns="179998" rtlCol="0" anchor="t"/>
            <a:lstStyle/>
            <a:p>
              <a:pPr>
                <a:spcAft>
                  <a:spcPts val="599"/>
                </a:spcAft>
              </a:pPr>
              <a:endParaRPr lang="de-DE" sz="1601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6" name="Textfeld 55">
              <a:extLst>
                <a:ext uri="{FF2B5EF4-FFF2-40B4-BE49-F238E27FC236}">
                  <a16:creationId xmlns:a16="http://schemas.microsoft.com/office/drawing/2014/main" id="{663EF4B0-A269-4EA9-AC8D-6E9FC7D52313}"/>
                </a:ext>
              </a:extLst>
            </p:cNvPr>
            <p:cNvSpPr txBox="1"/>
            <p:nvPr/>
          </p:nvSpPr>
          <p:spPr>
            <a:xfrm>
              <a:off x="1063120" y="3811138"/>
              <a:ext cx="250263" cy="306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2000">
                  <a:solidFill>
                    <a:schemeClr val="bg1"/>
                  </a:solidFill>
                  <a:latin typeface="Roboto Black" panose="02000000000000000000" pitchFamily="2" charset="0"/>
                  <a:ea typeface="Roboto Black" panose="02000000000000000000" pitchFamily="2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52315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2" descr="Bildergebnis für logo mt melsungen">
            <a:extLst>
              <a:ext uri="{FF2B5EF4-FFF2-40B4-BE49-F238E27FC236}">
                <a16:creationId xmlns:a16="http://schemas.microsoft.com/office/drawing/2014/main" id="{3EB51670-03CB-4137-B67D-FAC4035EEA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r="35295"/>
          <a:stretch/>
        </p:blipFill>
        <p:spPr bwMode="auto">
          <a:xfrm>
            <a:off x="8380867" y="9314"/>
            <a:ext cx="1381684" cy="143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8A14D31-A0F6-4809-83BA-33400E879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93" y="738202"/>
            <a:ext cx="8543925" cy="658557"/>
          </a:xfrm>
        </p:spPr>
        <p:txBody>
          <a:bodyPr>
            <a:normAutofit/>
          </a:bodyPr>
          <a:lstStyle/>
          <a:p>
            <a:r>
              <a:rPr lang="de-DE" sz="2000" b="1" err="1">
                <a:solidFill>
                  <a:srgbClr val="C00000"/>
                </a:solidFill>
                <a:latin typeface="Calibri (Überschriften)"/>
              </a:rPr>
              <a:t>Trainingload</a:t>
            </a:r>
            <a:r>
              <a:rPr lang="de-DE" sz="2000" b="1">
                <a:solidFill>
                  <a:srgbClr val="FF0000"/>
                </a:solidFill>
                <a:latin typeface="Calibri (Überschriften)"/>
              </a:rPr>
              <a:t> </a:t>
            </a:r>
            <a:r>
              <a:rPr lang="de-DE" sz="2000" b="1">
                <a:latin typeface="Calibri (Überschriften)"/>
              </a:rPr>
              <a:t>auf Basis objektiver </a:t>
            </a:r>
            <a:r>
              <a:rPr lang="de-DE" sz="2000" b="1" err="1">
                <a:latin typeface="Calibri (Überschriften)"/>
              </a:rPr>
              <a:t>Kinexon</a:t>
            </a:r>
            <a:r>
              <a:rPr lang="de-DE" sz="2000" b="1">
                <a:latin typeface="Calibri (Überschriften)"/>
              </a:rPr>
              <a:t> Daten </a:t>
            </a:r>
            <a:br>
              <a:rPr lang="de-DE" sz="2000" b="1">
                <a:latin typeface="Calibri (Überschriften)"/>
              </a:rPr>
            </a:br>
            <a:r>
              <a:rPr lang="de-DE" sz="2000" b="1">
                <a:latin typeface="Calibri (Überschriften)"/>
              </a:rPr>
              <a:t>- ersetzt die subjektive Abfrage der Trainingsintensität</a:t>
            </a:r>
          </a:p>
        </p:txBody>
      </p:sp>
      <p:sp>
        <p:nvSpPr>
          <p:cNvPr id="31" name="Rechteck 30">
            <a:extLst>
              <a:ext uri="{FF2B5EF4-FFF2-40B4-BE49-F238E27FC236}">
                <a16:creationId xmlns:a16="http://schemas.microsoft.com/office/drawing/2014/main" id="{CF9659AB-02BB-4EBF-B226-CF41B2D18D1B}"/>
              </a:ext>
            </a:extLst>
          </p:cNvPr>
          <p:cNvSpPr/>
          <p:nvPr/>
        </p:nvSpPr>
        <p:spPr>
          <a:xfrm>
            <a:off x="5362675" y="1980147"/>
            <a:ext cx="4386702" cy="42463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94">
              <a:solidFill>
                <a:schemeClr val="tx1"/>
              </a:solidFill>
            </a:endParaRPr>
          </a:p>
        </p:txBody>
      </p:sp>
      <p:grpSp>
        <p:nvGrpSpPr>
          <p:cNvPr id="54" name="Gruppieren 53">
            <a:extLst>
              <a:ext uri="{FF2B5EF4-FFF2-40B4-BE49-F238E27FC236}">
                <a16:creationId xmlns:a16="http://schemas.microsoft.com/office/drawing/2014/main" id="{515F694A-15C4-41E2-BFBC-A168F6FC6F9A}"/>
              </a:ext>
            </a:extLst>
          </p:cNvPr>
          <p:cNvGrpSpPr/>
          <p:nvPr/>
        </p:nvGrpSpPr>
        <p:grpSpPr>
          <a:xfrm>
            <a:off x="143449" y="693330"/>
            <a:ext cx="526626" cy="458792"/>
            <a:chOff x="924938" y="3776554"/>
            <a:chExt cx="526626" cy="458792"/>
          </a:xfrm>
        </p:grpSpPr>
        <p:sp>
          <p:nvSpPr>
            <p:cNvPr id="55" name="Freihandform: Form 54">
              <a:extLst>
                <a:ext uri="{FF2B5EF4-FFF2-40B4-BE49-F238E27FC236}">
                  <a16:creationId xmlns:a16="http://schemas.microsoft.com/office/drawing/2014/main" id="{C57F6DBF-5369-4AE5-AA72-81E1965D69F3}"/>
                </a:ext>
              </a:extLst>
            </p:cNvPr>
            <p:cNvSpPr/>
            <p:nvPr/>
          </p:nvSpPr>
          <p:spPr>
            <a:xfrm rot="20523491">
              <a:off x="924938" y="3776554"/>
              <a:ext cx="526626" cy="458792"/>
            </a:xfrm>
            <a:custGeom>
              <a:avLst/>
              <a:gdLst>
                <a:gd name="connsiteX0" fmla="*/ 2690425 w 3021006"/>
                <a:gd name="connsiteY0" fmla="*/ 86909 h 2699784"/>
                <a:gd name="connsiteX1" fmla="*/ 355847 w 3021006"/>
                <a:gd name="connsiteY1" fmla="*/ 231 h 2699784"/>
                <a:gd name="connsiteX2" fmla="*/ 17710 w 3021006"/>
                <a:gd name="connsiteY2" fmla="*/ 449811 h 2699784"/>
                <a:gd name="connsiteX3" fmla="*/ 683507 w 3021006"/>
                <a:gd name="connsiteY3" fmla="*/ 2464348 h 2699784"/>
                <a:gd name="connsiteX4" fmla="*/ 1268343 w 3021006"/>
                <a:gd name="connsiteY4" fmla="*/ 2581506 h 2699784"/>
                <a:gd name="connsiteX5" fmla="*/ 2937123 w 3021006"/>
                <a:gd name="connsiteY5" fmla="*/ 654598 h 2699784"/>
                <a:gd name="connsiteX6" fmla="*/ 2690425 w 3021006"/>
                <a:gd name="connsiteY6" fmla="*/ 86909 h 2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006" h="2699784">
                  <a:moveTo>
                    <a:pt x="2690425" y="86909"/>
                  </a:moveTo>
                  <a:lnTo>
                    <a:pt x="355847" y="231"/>
                  </a:lnTo>
                  <a:cubicBezTo>
                    <a:pt x="116770" y="-8341"/>
                    <a:pt x="-57538" y="223116"/>
                    <a:pt x="17710" y="449811"/>
                  </a:cubicBezTo>
                  <a:lnTo>
                    <a:pt x="683507" y="2464348"/>
                  </a:lnTo>
                  <a:cubicBezTo>
                    <a:pt x="767328" y="2716761"/>
                    <a:pt x="1094035" y="2782484"/>
                    <a:pt x="1268343" y="2581506"/>
                  </a:cubicBezTo>
                  <a:lnTo>
                    <a:pt x="2937123" y="654598"/>
                  </a:lnTo>
                  <a:cubicBezTo>
                    <a:pt x="3124765" y="436476"/>
                    <a:pt x="2978080" y="98338"/>
                    <a:pt x="2690425" y="86909"/>
                  </a:cubicBezTo>
                  <a:close/>
                </a:path>
              </a:pathLst>
            </a:custGeom>
            <a:solidFill>
              <a:srgbClr val="C00000"/>
            </a:solidFill>
            <a:ln w="9525">
              <a:noFill/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79998" tIns="179998" rIns="179998" bIns="179998" rtlCol="0" anchor="t"/>
            <a:lstStyle/>
            <a:p>
              <a:pPr>
                <a:spcAft>
                  <a:spcPts val="599"/>
                </a:spcAft>
              </a:pPr>
              <a:endParaRPr lang="de-DE" sz="1601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56" name="Textfeld 55">
              <a:extLst>
                <a:ext uri="{FF2B5EF4-FFF2-40B4-BE49-F238E27FC236}">
                  <a16:creationId xmlns:a16="http://schemas.microsoft.com/office/drawing/2014/main" id="{663EF4B0-A269-4EA9-AC8D-6E9FC7D52313}"/>
                </a:ext>
              </a:extLst>
            </p:cNvPr>
            <p:cNvSpPr txBox="1"/>
            <p:nvPr/>
          </p:nvSpPr>
          <p:spPr>
            <a:xfrm>
              <a:off x="1063120" y="3811138"/>
              <a:ext cx="250263" cy="306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2000">
                  <a:solidFill>
                    <a:schemeClr val="bg1"/>
                  </a:solidFill>
                  <a:latin typeface="Roboto Black" panose="02000000000000000000" pitchFamily="2" charset="0"/>
                  <a:ea typeface="Roboto Black" panose="02000000000000000000" pitchFamily="2" charset="0"/>
                </a:rPr>
                <a:t>B</a:t>
              </a:r>
            </a:p>
          </p:txBody>
        </p:sp>
      </p:grpSp>
      <p:pic>
        <p:nvPicPr>
          <p:cNvPr id="24" name="Grafik 23">
            <a:extLst>
              <a:ext uri="{FF2B5EF4-FFF2-40B4-BE49-F238E27FC236}">
                <a16:creationId xmlns:a16="http://schemas.microsoft.com/office/drawing/2014/main" id="{2B428269-C9C7-4D4A-9FF4-E0057E871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5721" y="1594846"/>
            <a:ext cx="6634557" cy="45249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79114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4" descr="Ein Bild, das Tisch enthält.&#10;&#10;Beschreibung automatisch generiert.">
            <a:extLst>
              <a:ext uri="{FF2B5EF4-FFF2-40B4-BE49-F238E27FC236}">
                <a16:creationId xmlns:a16="http://schemas.microsoft.com/office/drawing/2014/main" id="{132D9904-594D-4AAB-937B-CCC8B60BF5C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9996" y="1837899"/>
            <a:ext cx="3133218" cy="43513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Grafik 5" descr="Ein Bild, das Text enthält.&#10;&#10;Beschreibung automatisch generiert.">
            <a:extLst>
              <a:ext uri="{FF2B5EF4-FFF2-40B4-BE49-F238E27FC236}">
                <a16:creationId xmlns:a16="http://schemas.microsoft.com/office/drawing/2014/main" id="{86951405-BD28-487D-8A5A-83703FF29C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3795" y="1837899"/>
            <a:ext cx="3337325" cy="43429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7" name="Gruppieren 6">
            <a:extLst>
              <a:ext uri="{FF2B5EF4-FFF2-40B4-BE49-F238E27FC236}">
                <a16:creationId xmlns:a16="http://schemas.microsoft.com/office/drawing/2014/main" id="{B0CB8EEF-4088-4520-9B29-482E805953EF}"/>
              </a:ext>
            </a:extLst>
          </p:cNvPr>
          <p:cNvGrpSpPr/>
          <p:nvPr/>
        </p:nvGrpSpPr>
        <p:grpSpPr>
          <a:xfrm>
            <a:off x="143449" y="693330"/>
            <a:ext cx="526626" cy="458792"/>
            <a:chOff x="924938" y="3776554"/>
            <a:chExt cx="526626" cy="458792"/>
          </a:xfrm>
        </p:grpSpPr>
        <p:sp>
          <p:nvSpPr>
            <p:cNvPr id="8" name="Freihandform: Form 7">
              <a:extLst>
                <a:ext uri="{FF2B5EF4-FFF2-40B4-BE49-F238E27FC236}">
                  <a16:creationId xmlns:a16="http://schemas.microsoft.com/office/drawing/2014/main" id="{4B9157B3-C8F9-4440-B173-77FBFADB234D}"/>
                </a:ext>
              </a:extLst>
            </p:cNvPr>
            <p:cNvSpPr/>
            <p:nvPr/>
          </p:nvSpPr>
          <p:spPr>
            <a:xfrm rot="20523491">
              <a:off x="924938" y="3776554"/>
              <a:ext cx="526626" cy="458792"/>
            </a:xfrm>
            <a:custGeom>
              <a:avLst/>
              <a:gdLst>
                <a:gd name="connsiteX0" fmla="*/ 2690425 w 3021006"/>
                <a:gd name="connsiteY0" fmla="*/ 86909 h 2699784"/>
                <a:gd name="connsiteX1" fmla="*/ 355847 w 3021006"/>
                <a:gd name="connsiteY1" fmla="*/ 231 h 2699784"/>
                <a:gd name="connsiteX2" fmla="*/ 17710 w 3021006"/>
                <a:gd name="connsiteY2" fmla="*/ 449811 h 2699784"/>
                <a:gd name="connsiteX3" fmla="*/ 683507 w 3021006"/>
                <a:gd name="connsiteY3" fmla="*/ 2464348 h 2699784"/>
                <a:gd name="connsiteX4" fmla="*/ 1268343 w 3021006"/>
                <a:gd name="connsiteY4" fmla="*/ 2581506 h 2699784"/>
                <a:gd name="connsiteX5" fmla="*/ 2937123 w 3021006"/>
                <a:gd name="connsiteY5" fmla="*/ 654598 h 2699784"/>
                <a:gd name="connsiteX6" fmla="*/ 2690425 w 3021006"/>
                <a:gd name="connsiteY6" fmla="*/ 86909 h 2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006" h="2699784">
                  <a:moveTo>
                    <a:pt x="2690425" y="86909"/>
                  </a:moveTo>
                  <a:lnTo>
                    <a:pt x="355847" y="231"/>
                  </a:lnTo>
                  <a:cubicBezTo>
                    <a:pt x="116770" y="-8341"/>
                    <a:pt x="-57538" y="223116"/>
                    <a:pt x="17710" y="449811"/>
                  </a:cubicBezTo>
                  <a:lnTo>
                    <a:pt x="683507" y="2464348"/>
                  </a:lnTo>
                  <a:cubicBezTo>
                    <a:pt x="767328" y="2716761"/>
                    <a:pt x="1094035" y="2782484"/>
                    <a:pt x="1268343" y="2581506"/>
                  </a:cubicBezTo>
                  <a:lnTo>
                    <a:pt x="2937123" y="654598"/>
                  </a:lnTo>
                  <a:cubicBezTo>
                    <a:pt x="3124765" y="436476"/>
                    <a:pt x="2978080" y="98338"/>
                    <a:pt x="2690425" y="86909"/>
                  </a:cubicBezTo>
                  <a:close/>
                </a:path>
              </a:pathLst>
            </a:custGeom>
            <a:solidFill>
              <a:srgbClr val="C00000"/>
            </a:solidFill>
            <a:ln w="9525">
              <a:noFill/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79998" tIns="179998" rIns="179998" bIns="179998" rtlCol="0" anchor="t"/>
            <a:lstStyle/>
            <a:p>
              <a:pPr>
                <a:spcAft>
                  <a:spcPts val="599"/>
                </a:spcAft>
              </a:pPr>
              <a:endParaRPr lang="de-DE" sz="1601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666DA639-CF97-43F7-BF88-BF5696740B70}"/>
                </a:ext>
              </a:extLst>
            </p:cNvPr>
            <p:cNvSpPr txBox="1"/>
            <p:nvPr/>
          </p:nvSpPr>
          <p:spPr>
            <a:xfrm>
              <a:off x="1063120" y="3811138"/>
              <a:ext cx="250263" cy="306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r>
                <a:rPr lang="de-DE" sz="2000">
                  <a:solidFill>
                    <a:schemeClr val="bg1"/>
                  </a:solidFill>
                  <a:latin typeface="Roboto Black" panose="02000000000000000000" pitchFamily="2" charset="0"/>
                  <a:ea typeface="Roboto Black" panose="02000000000000000000" pitchFamily="2" charset="0"/>
                </a:rPr>
                <a:t>C</a:t>
              </a:r>
            </a:p>
          </p:txBody>
        </p:sp>
      </p:grpSp>
      <p:pic>
        <p:nvPicPr>
          <p:cNvPr id="10" name="Picture 2" descr="Bildergebnis für logo mt melsungen">
            <a:extLst>
              <a:ext uri="{FF2B5EF4-FFF2-40B4-BE49-F238E27FC236}">
                <a16:creationId xmlns:a16="http://schemas.microsoft.com/office/drawing/2014/main" id="{FE40461F-ACE1-4635-BF53-5E336CCB59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r="35295"/>
          <a:stretch/>
        </p:blipFill>
        <p:spPr bwMode="auto">
          <a:xfrm>
            <a:off x="8380867" y="9314"/>
            <a:ext cx="1381684" cy="143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3A3DE998-2960-40E7-9BC1-9A123E6BDF36}"/>
              </a:ext>
            </a:extLst>
          </p:cNvPr>
          <p:cNvGrpSpPr/>
          <p:nvPr/>
        </p:nvGrpSpPr>
        <p:grpSpPr>
          <a:xfrm>
            <a:off x="2109988" y="2086377"/>
            <a:ext cx="1244958" cy="772733"/>
            <a:chOff x="2109988" y="2086377"/>
            <a:chExt cx="1244958" cy="772733"/>
          </a:xfrm>
        </p:grpSpPr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3CF1BD86-779F-484A-A75F-65F094DD965A}"/>
                </a:ext>
              </a:extLst>
            </p:cNvPr>
            <p:cNvSpPr/>
            <p:nvPr/>
          </p:nvSpPr>
          <p:spPr>
            <a:xfrm>
              <a:off x="2157211" y="2086377"/>
              <a:ext cx="508716" cy="9659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84D71B93-EA82-4704-92CF-AEB7D3353FE7}"/>
                </a:ext>
              </a:extLst>
            </p:cNvPr>
            <p:cNvSpPr/>
            <p:nvPr/>
          </p:nvSpPr>
          <p:spPr>
            <a:xfrm>
              <a:off x="2109988" y="2401909"/>
              <a:ext cx="697606" cy="96592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08BAF312-BC69-4AA4-A15F-78734064B40A}"/>
                </a:ext>
              </a:extLst>
            </p:cNvPr>
            <p:cNvSpPr/>
            <p:nvPr/>
          </p:nvSpPr>
          <p:spPr>
            <a:xfrm>
              <a:off x="3028681" y="2775396"/>
              <a:ext cx="326265" cy="83714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914454E9-7118-471E-BFB6-4040C2A26544}"/>
              </a:ext>
            </a:extLst>
          </p:cNvPr>
          <p:cNvGrpSpPr/>
          <p:nvPr/>
        </p:nvGrpSpPr>
        <p:grpSpPr>
          <a:xfrm>
            <a:off x="5157988" y="3428999"/>
            <a:ext cx="1320085" cy="302654"/>
            <a:chOff x="5157988" y="3428999"/>
            <a:chExt cx="1320085" cy="302654"/>
          </a:xfrm>
        </p:grpSpPr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F9E86FA3-28C6-41D4-80A9-9C281D3215F4}"/>
                </a:ext>
              </a:extLst>
            </p:cNvPr>
            <p:cNvSpPr/>
            <p:nvPr/>
          </p:nvSpPr>
          <p:spPr>
            <a:xfrm>
              <a:off x="5157988" y="3428999"/>
              <a:ext cx="528035" cy="12556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AE687373-B4BB-423B-A862-022CBCBEFA7F}"/>
                </a:ext>
              </a:extLst>
            </p:cNvPr>
            <p:cNvSpPr/>
            <p:nvPr/>
          </p:nvSpPr>
          <p:spPr>
            <a:xfrm>
              <a:off x="5157988" y="3606084"/>
              <a:ext cx="1320085" cy="125569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8" name="Rechteck 17">
            <a:extLst>
              <a:ext uri="{FF2B5EF4-FFF2-40B4-BE49-F238E27FC236}">
                <a16:creationId xmlns:a16="http://schemas.microsoft.com/office/drawing/2014/main" id="{037DC802-F1F5-45D6-8AB8-B3885678F5D7}"/>
              </a:ext>
            </a:extLst>
          </p:cNvPr>
          <p:cNvSpPr/>
          <p:nvPr/>
        </p:nvSpPr>
        <p:spPr>
          <a:xfrm>
            <a:off x="5106505" y="4039997"/>
            <a:ext cx="2720769" cy="2136392"/>
          </a:xfrm>
          <a:prstGeom prst="rect">
            <a:avLst/>
          </a:prstGeom>
          <a:solidFill>
            <a:srgbClr val="FFFFFF">
              <a:alpha val="9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A0B14A7C-F4D4-4B9E-98C2-6B84B4550418}"/>
              </a:ext>
            </a:extLst>
          </p:cNvPr>
          <p:cNvSpPr/>
          <p:nvPr/>
        </p:nvSpPr>
        <p:spPr>
          <a:xfrm>
            <a:off x="1547401" y="3187235"/>
            <a:ext cx="3097969" cy="2998130"/>
          </a:xfrm>
          <a:prstGeom prst="rect">
            <a:avLst/>
          </a:prstGeom>
          <a:solidFill>
            <a:srgbClr val="FFFFFF">
              <a:alpha val="9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95F15E4D-8933-422E-A98F-28BEFB6F4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93" y="738202"/>
            <a:ext cx="8543925" cy="658557"/>
          </a:xfrm>
        </p:spPr>
        <p:txBody>
          <a:bodyPr>
            <a:normAutofit fontScale="90000"/>
          </a:bodyPr>
          <a:lstStyle/>
          <a:p>
            <a:r>
              <a:rPr lang="de-DE" sz="2250" b="1" dirty="0">
                <a:solidFill>
                  <a:srgbClr val="C00000"/>
                </a:solidFill>
                <a:latin typeface="Calibri (Überschriften)"/>
              </a:rPr>
              <a:t>Auszug der Regenerationsempfehlung (Nährstoffversorgung)</a:t>
            </a:r>
            <a:r>
              <a:rPr lang="de-DE" sz="2250" b="1" dirty="0">
                <a:solidFill>
                  <a:srgbClr val="FF0000"/>
                </a:solidFill>
                <a:latin typeface="Calibri (Überschriften)"/>
              </a:rPr>
              <a:t> </a:t>
            </a:r>
            <a:br>
              <a:rPr lang="de-DE" sz="2250" b="1" dirty="0">
                <a:solidFill>
                  <a:srgbClr val="FF0000"/>
                </a:solidFill>
                <a:latin typeface="Calibri (Überschriften)"/>
              </a:rPr>
            </a:br>
            <a:r>
              <a:rPr lang="de-DE" sz="2250" b="1" dirty="0">
                <a:latin typeface="Calibri (Überschriften)"/>
              </a:rPr>
              <a:t>auf Basis der </a:t>
            </a:r>
            <a:r>
              <a:rPr lang="de-DE" sz="2250" b="1" dirty="0" err="1">
                <a:latin typeface="Calibri (Überschriften)"/>
              </a:rPr>
              <a:t>vierteljährl</a:t>
            </a:r>
            <a:r>
              <a:rPr lang="de-DE" sz="2250" b="1" dirty="0">
                <a:latin typeface="Calibri (Überschriften)"/>
              </a:rPr>
              <a:t>. Blutuntersuchung und Stoffwechselanalyse</a:t>
            </a:r>
            <a:endParaRPr lang="de-DE" sz="2275" b="1" dirty="0">
              <a:latin typeface="Calibri (Überschriften)"/>
            </a:endParaRPr>
          </a:p>
        </p:txBody>
      </p:sp>
    </p:spTree>
    <p:extLst>
      <p:ext uri="{BB962C8B-B14F-4D97-AF65-F5344CB8AC3E}">
        <p14:creationId xmlns:p14="http://schemas.microsoft.com/office/powerpoint/2010/main" val="145829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2F281D94-AF9B-4BD9-83EF-DAD23378D879}"/>
              </a:ext>
            </a:extLst>
          </p:cNvPr>
          <p:cNvGrpSpPr/>
          <p:nvPr/>
        </p:nvGrpSpPr>
        <p:grpSpPr>
          <a:xfrm>
            <a:off x="143449" y="693330"/>
            <a:ext cx="526626" cy="458792"/>
            <a:chOff x="924938" y="3776554"/>
            <a:chExt cx="526626" cy="458792"/>
          </a:xfrm>
        </p:grpSpPr>
        <p:sp>
          <p:nvSpPr>
            <p:cNvPr id="42" name="Freihandform: Form 41">
              <a:extLst>
                <a:ext uri="{FF2B5EF4-FFF2-40B4-BE49-F238E27FC236}">
                  <a16:creationId xmlns:a16="http://schemas.microsoft.com/office/drawing/2014/main" id="{810A7012-AAD9-4938-9DB1-45DD7A4368FB}"/>
                </a:ext>
              </a:extLst>
            </p:cNvPr>
            <p:cNvSpPr/>
            <p:nvPr/>
          </p:nvSpPr>
          <p:spPr>
            <a:xfrm rot="20523491">
              <a:off x="924938" y="3776554"/>
              <a:ext cx="526626" cy="458792"/>
            </a:xfrm>
            <a:custGeom>
              <a:avLst/>
              <a:gdLst>
                <a:gd name="connsiteX0" fmla="*/ 2690425 w 3021006"/>
                <a:gd name="connsiteY0" fmla="*/ 86909 h 2699784"/>
                <a:gd name="connsiteX1" fmla="*/ 355847 w 3021006"/>
                <a:gd name="connsiteY1" fmla="*/ 231 h 2699784"/>
                <a:gd name="connsiteX2" fmla="*/ 17710 w 3021006"/>
                <a:gd name="connsiteY2" fmla="*/ 449811 h 2699784"/>
                <a:gd name="connsiteX3" fmla="*/ 683507 w 3021006"/>
                <a:gd name="connsiteY3" fmla="*/ 2464348 h 2699784"/>
                <a:gd name="connsiteX4" fmla="*/ 1268343 w 3021006"/>
                <a:gd name="connsiteY4" fmla="*/ 2581506 h 2699784"/>
                <a:gd name="connsiteX5" fmla="*/ 2937123 w 3021006"/>
                <a:gd name="connsiteY5" fmla="*/ 654598 h 2699784"/>
                <a:gd name="connsiteX6" fmla="*/ 2690425 w 3021006"/>
                <a:gd name="connsiteY6" fmla="*/ 86909 h 2699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21006" h="2699784">
                  <a:moveTo>
                    <a:pt x="2690425" y="86909"/>
                  </a:moveTo>
                  <a:lnTo>
                    <a:pt x="355847" y="231"/>
                  </a:lnTo>
                  <a:cubicBezTo>
                    <a:pt x="116770" y="-8341"/>
                    <a:pt x="-57538" y="223116"/>
                    <a:pt x="17710" y="449811"/>
                  </a:cubicBezTo>
                  <a:lnTo>
                    <a:pt x="683507" y="2464348"/>
                  </a:lnTo>
                  <a:cubicBezTo>
                    <a:pt x="767328" y="2716761"/>
                    <a:pt x="1094035" y="2782484"/>
                    <a:pt x="1268343" y="2581506"/>
                  </a:cubicBezTo>
                  <a:lnTo>
                    <a:pt x="2937123" y="654598"/>
                  </a:lnTo>
                  <a:cubicBezTo>
                    <a:pt x="3124765" y="436476"/>
                    <a:pt x="2978080" y="98338"/>
                    <a:pt x="2690425" y="86909"/>
                  </a:cubicBezTo>
                  <a:close/>
                </a:path>
              </a:pathLst>
            </a:custGeom>
            <a:solidFill>
              <a:srgbClr val="C00000"/>
            </a:solidFill>
            <a:ln w="9525">
              <a:noFill/>
              <a:prstDash val="solid"/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lIns="179998" tIns="179998" rIns="179998" bIns="179998" rtlCol="0" anchor="t"/>
            <a:lstStyle/>
            <a:p>
              <a:pPr>
                <a:spcAft>
                  <a:spcPts val="599"/>
                </a:spcAft>
              </a:pPr>
              <a:endParaRPr lang="de-DE" sz="1601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46" name="Textfeld 45">
              <a:extLst>
                <a:ext uri="{FF2B5EF4-FFF2-40B4-BE49-F238E27FC236}">
                  <a16:creationId xmlns:a16="http://schemas.microsoft.com/office/drawing/2014/main" id="{AFD0423B-A249-4FFC-9FF1-89438738ABB3}"/>
                </a:ext>
              </a:extLst>
            </p:cNvPr>
            <p:cNvSpPr txBox="1"/>
            <p:nvPr/>
          </p:nvSpPr>
          <p:spPr>
            <a:xfrm>
              <a:off x="1063120" y="3811138"/>
              <a:ext cx="250263" cy="30656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600"/>
                </a:spcAft>
              </a:pPr>
              <a:endParaRPr lang="de-DE" sz="2000">
                <a:solidFill>
                  <a:schemeClr val="bg1"/>
                </a:solidFill>
                <a:latin typeface="Roboto Black" panose="02000000000000000000" pitchFamily="2" charset="0"/>
                <a:ea typeface="Roboto Black" panose="02000000000000000000" pitchFamily="2" charset="0"/>
              </a:endParaRPr>
            </a:p>
          </p:txBody>
        </p:sp>
      </p:grpSp>
      <p:pic>
        <p:nvPicPr>
          <p:cNvPr id="37" name="Picture 2" descr="Bildergebnis für logo mt melsungen">
            <a:extLst>
              <a:ext uri="{FF2B5EF4-FFF2-40B4-BE49-F238E27FC236}">
                <a16:creationId xmlns:a16="http://schemas.microsoft.com/office/drawing/2014/main" id="{3EB51670-03CB-4137-B67D-FAC4035EEA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78" r="35295"/>
          <a:stretch/>
        </p:blipFill>
        <p:spPr bwMode="auto">
          <a:xfrm>
            <a:off x="8380867" y="9314"/>
            <a:ext cx="1381684" cy="143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hteck: abgerundete Ecken 35">
            <a:extLst>
              <a:ext uri="{FF2B5EF4-FFF2-40B4-BE49-F238E27FC236}">
                <a16:creationId xmlns:a16="http://schemas.microsoft.com/office/drawing/2014/main" id="{F2EE5474-333D-4803-93A5-99E55036EC3A}"/>
              </a:ext>
            </a:extLst>
          </p:cNvPr>
          <p:cNvSpPr/>
          <p:nvPr/>
        </p:nvSpPr>
        <p:spPr>
          <a:xfrm>
            <a:off x="112454" y="4651201"/>
            <a:ext cx="9526847" cy="20264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1"/>
          <a:lstStyle/>
          <a:p>
            <a:pPr algn="ctr"/>
            <a:r>
              <a:rPr lang="de-DE">
                <a:solidFill>
                  <a:srgbClr val="C00000"/>
                </a:solidFill>
              </a:rPr>
              <a:t>optional</a:t>
            </a:r>
          </a:p>
        </p:txBody>
      </p:sp>
      <p:sp>
        <p:nvSpPr>
          <p:cNvPr id="39" name="Rechteck: abgerundete Ecken 38">
            <a:extLst>
              <a:ext uri="{FF2B5EF4-FFF2-40B4-BE49-F238E27FC236}">
                <a16:creationId xmlns:a16="http://schemas.microsoft.com/office/drawing/2014/main" id="{22D4DA0D-2562-4760-A5ED-B5AE840261FD}"/>
              </a:ext>
            </a:extLst>
          </p:cNvPr>
          <p:cNvSpPr/>
          <p:nvPr/>
        </p:nvSpPr>
        <p:spPr>
          <a:xfrm>
            <a:off x="112454" y="2247464"/>
            <a:ext cx="9526847" cy="23445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 anchorCtr="1"/>
          <a:lstStyle/>
          <a:p>
            <a:pPr algn="ctr"/>
            <a:r>
              <a:rPr lang="de-DE">
                <a:solidFill>
                  <a:srgbClr val="C00000"/>
                </a:solidFill>
              </a:rPr>
              <a:t>verpflichtend</a:t>
            </a:r>
          </a:p>
        </p:txBody>
      </p:sp>
      <p:sp>
        <p:nvSpPr>
          <p:cNvPr id="48" name="Rechteck: abgerundete Ecken 47">
            <a:extLst>
              <a:ext uri="{FF2B5EF4-FFF2-40B4-BE49-F238E27FC236}">
                <a16:creationId xmlns:a16="http://schemas.microsoft.com/office/drawing/2014/main" id="{11121184-6657-4508-BB08-273BA88C8811}"/>
              </a:ext>
            </a:extLst>
          </p:cNvPr>
          <p:cNvSpPr/>
          <p:nvPr/>
        </p:nvSpPr>
        <p:spPr>
          <a:xfrm>
            <a:off x="5274007" y="4740247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rgbClr val="C00000"/>
                </a:solidFill>
              </a:rPr>
              <a:t>NEU: Körperanalyse</a:t>
            </a:r>
          </a:p>
        </p:txBody>
      </p:sp>
      <p:sp>
        <p:nvSpPr>
          <p:cNvPr id="49" name="Rechteck: abgerundete Ecken 48">
            <a:extLst>
              <a:ext uri="{FF2B5EF4-FFF2-40B4-BE49-F238E27FC236}">
                <a16:creationId xmlns:a16="http://schemas.microsoft.com/office/drawing/2014/main" id="{BFD41C51-13F5-4D81-AF7D-1ED2FC6486AE}"/>
              </a:ext>
            </a:extLst>
          </p:cNvPr>
          <p:cNvSpPr/>
          <p:nvPr/>
        </p:nvSpPr>
        <p:spPr>
          <a:xfrm>
            <a:off x="5274007" y="2490363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rgbClr val="C00000"/>
                </a:solidFill>
              </a:rPr>
              <a:t>NEU: Blutuntersuchung</a:t>
            </a:r>
            <a:br>
              <a:rPr lang="de-DE" sz="1200">
                <a:solidFill>
                  <a:srgbClr val="C00000"/>
                </a:solidFill>
              </a:rPr>
            </a:br>
            <a:r>
              <a:rPr lang="de-DE" sz="1000">
                <a:solidFill>
                  <a:srgbClr val="C00000"/>
                </a:solidFill>
              </a:rPr>
              <a:t>(Omega3, Vitamin D, CRP, Magnesium)</a:t>
            </a:r>
            <a:endParaRPr lang="de-DE" sz="1200">
              <a:solidFill>
                <a:srgbClr val="C00000"/>
              </a:solidFill>
            </a:endParaRPr>
          </a:p>
        </p:txBody>
      </p:sp>
      <p:sp>
        <p:nvSpPr>
          <p:cNvPr id="52" name="Rechteck: abgerundete Ecken 51">
            <a:extLst>
              <a:ext uri="{FF2B5EF4-FFF2-40B4-BE49-F238E27FC236}">
                <a16:creationId xmlns:a16="http://schemas.microsoft.com/office/drawing/2014/main" id="{44FA0DBE-50E4-495F-9C44-F7729E019824}"/>
              </a:ext>
            </a:extLst>
          </p:cNvPr>
          <p:cNvSpPr/>
          <p:nvPr/>
        </p:nvSpPr>
        <p:spPr>
          <a:xfrm>
            <a:off x="5274007" y="5375175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chemeClr val="tx1"/>
                </a:solidFill>
              </a:rPr>
              <a:t>Psychologische Beratung (nach Bedarf)</a:t>
            </a:r>
          </a:p>
        </p:txBody>
      </p:sp>
      <p:sp>
        <p:nvSpPr>
          <p:cNvPr id="54" name="Rechteck 53">
            <a:extLst>
              <a:ext uri="{FF2B5EF4-FFF2-40B4-BE49-F238E27FC236}">
                <a16:creationId xmlns:a16="http://schemas.microsoft.com/office/drawing/2014/main" id="{085CC7E9-F0CC-4297-8D32-B1FFEC83E58E}"/>
              </a:ext>
            </a:extLst>
          </p:cNvPr>
          <p:cNvSpPr/>
          <p:nvPr/>
        </p:nvSpPr>
        <p:spPr>
          <a:xfrm>
            <a:off x="5274007" y="1763850"/>
            <a:ext cx="1752608" cy="517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>
                <a:solidFill>
                  <a:schemeClr val="tx1"/>
                </a:solidFill>
              </a:rPr>
              <a:t>vierteljährlich</a:t>
            </a:r>
          </a:p>
        </p:txBody>
      </p:sp>
      <p:sp>
        <p:nvSpPr>
          <p:cNvPr id="41" name="Rechteck: abgerundete Ecken 40">
            <a:extLst>
              <a:ext uri="{FF2B5EF4-FFF2-40B4-BE49-F238E27FC236}">
                <a16:creationId xmlns:a16="http://schemas.microsoft.com/office/drawing/2014/main" id="{D276951A-749D-4561-B394-113D0387B470}"/>
              </a:ext>
            </a:extLst>
          </p:cNvPr>
          <p:cNvSpPr/>
          <p:nvPr/>
        </p:nvSpPr>
        <p:spPr>
          <a:xfrm>
            <a:off x="3040995" y="2490363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chemeClr val="tx1"/>
                </a:solidFill>
              </a:rPr>
              <a:t>Präventivdiagnostik</a:t>
            </a:r>
          </a:p>
        </p:txBody>
      </p:sp>
      <p:sp>
        <p:nvSpPr>
          <p:cNvPr id="43" name="Rechteck: abgerundete Ecken 42">
            <a:extLst>
              <a:ext uri="{FF2B5EF4-FFF2-40B4-BE49-F238E27FC236}">
                <a16:creationId xmlns:a16="http://schemas.microsoft.com/office/drawing/2014/main" id="{4BDCE17C-2E2B-43B1-BC1F-F9BFE5E4DEFA}"/>
              </a:ext>
            </a:extLst>
          </p:cNvPr>
          <p:cNvSpPr/>
          <p:nvPr/>
        </p:nvSpPr>
        <p:spPr>
          <a:xfrm>
            <a:off x="3040995" y="3124125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chemeClr val="tx1"/>
                </a:solidFill>
              </a:rPr>
              <a:t>Leistungsdiagnostik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6C1FE248-BB82-4395-BAAF-57A86F3663EC}"/>
              </a:ext>
            </a:extLst>
          </p:cNvPr>
          <p:cNvSpPr/>
          <p:nvPr/>
        </p:nvSpPr>
        <p:spPr>
          <a:xfrm>
            <a:off x="3040995" y="1763850"/>
            <a:ext cx="1752608" cy="517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>
                <a:solidFill>
                  <a:schemeClr val="tx1"/>
                </a:solidFill>
              </a:rPr>
              <a:t>halbjährlich</a:t>
            </a:r>
          </a:p>
        </p:txBody>
      </p:sp>
      <p:sp>
        <p:nvSpPr>
          <p:cNvPr id="57" name="Rechteck: abgerundete Ecken 56">
            <a:extLst>
              <a:ext uri="{FF2B5EF4-FFF2-40B4-BE49-F238E27FC236}">
                <a16:creationId xmlns:a16="http://schemas.microsoft.com/office/drawing/2014/main" id="{4ECEB7E3-FABB-434E-AEE5-CB7F362AA104}"/>
              </a:ext>
            </a:extLst>
          </p:cNvPr>
          <p:cNvSpPr/>
          <p:nvPr/>
        </p:nvSpPr>
        <p:spPr>
          <a:xfrm>
            <a:off x="2994351" y="4740247"/>
            <a:ext cx="1845896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chemeClr val="tx1"/>
                </a:solidFill>
              </a:rPr>
              <a:t>Ernährungsberatung</a:t>
            </a:r>
          </a:p>
        </p:txBody>
      </p:sp>
      <p:sp>
        <p:nvSpPr>
          <p:cNvPr id="44" name="Rechteck: abgerundete Ecken 43">
            <a:extLst>
              <a:ext uri="{FF2B5EF4-FFF2-40B4-BE49-F238E27FC236}">
                <a16:creationId xmlns:a16="http://schemas.microsoft.com/office/drawing/2014/main" id="{84833916-9FBC-4CA9-85A1-5D079701D3F7}"/>
              </a:ext>
            </a:extLst>
          </p:cNvPr>
          <p:cNvSpPr/>
          <p:nvPr/>
        </p:nvSpPr>
        <p:spPr>
          <a:xfrm>
            <a:off x="807983" y="4740247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chemeClr val="tx1"/>
                </a:solidFill>
              </a:rPr>
              <a:t>Laufanalyse</a:t>
            </a: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A2FE8FBF-FE12-4CF1-A6F1-5E2793C2A43B}"/>
              </a:ext>
            </a:extLst>
          </p:cNvPr>
          <p:cNvSpPr/>
          <p:nvPr/>
        </p:nvSpPr>
        <p:spPr>
          <a:xfrm>
            <a:off x="807983" y="1763850"/>
            <a:ext cx="1752608" cy="517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>
                <a:solidFill>
                  <a:schemeClr val="tx1"/>
                </a:solidFill>
              </a:rPr>
              <a:t>jährlich</a:t>
            </a:r>
          </a:p>
        </p:txBody>
      </p:sp>
      <p:sp>
        <p:nvSpPr>
          <p:cNvPr id="58" name="Rechteck: abgerundete Ecken 57">
            <a:extLst>
              <a:ext uri="{FF2B5EF4-FFF2-40B4-BE49-F238E27FC236}">
                <a16:creationId xmlns:a16="http://schemas.microsoft.com/office/drawing/2014/main" id="{547CBCC1-4F3C-4419-87AC-DB7639F9DCBA}"/>
              </a:ext>
            </a:extLst>
          </p:cNvPr>
          <p:cNvSpPr/>
          <p:nvPr/>
        </p:nvSpPr>
        <p:spPr>
          <a:xfrm>
            <a:off x="807983" y="5375175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chemeClr val="tx1"/>
                </a:solidFill>
              </a:rPr>
              <a:t>Zahnarzt</a:t>
            </a:r>
          </a:p>
        </p:txBody>
      </p:sp>
      <p:sp>
        <p:nvSpPr>
          <p:cNvPr id="59" name="Rechteck: abgerundete Ecken 58">
            <a:extLst>
              <a:ext uri="{FF2B5EF4-FFF2-40B4-BE49-F238E27FC236}">
                <a16:creationId xmlns:a16="http://schemas.microsoft.com/office/drawing/2014/main" id="{8A054A0A-AA6F-4CEE-8FC6-75F6C5D3CE4C}"/>
              </a:ext>
            </a:extLst>
          </p:cNvPr>
          <p:cNvSpPr/>
          <p:nvPr/>
        </p:nvSpPr>
        <p:spPr>
          <a:xfrm>
            <a:off x="807983" y="6010105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chemeClr val="tx1"/>
                </a:solidFill>
              </a:rPr>
              <a:t>Augenarzt</a:t>
            </a:r>
          </a:p>
        </p:txBody>
      </p:sp>
      <p:sp>
        <p:nvSpPr>
          <p:cNvPr id="62" name="Rechteck: abgerundete Ecken 61">
            <a:extLst>
              <a:ext uri="{FF2B5EF4-FFF2-40B4-BE49-F238E27FC236}">
                <a16:creationId xmlns:a16="http://schemas.microsoft.com/office/drawing/2014/main" id="{470AB769-D21F-494E-B596-B04DF7A4E46F}"/>
              </a:ext>
            </a:extLst>
          </p:cNvPr>
          <p:cNvSpPr/>
          <p:nvPr/>
        </p:nvSpPr>
        <p:spPr>
          <a:xfrm>
            <a:off x="807983" y="2490363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chemeClr val="tx1"/>
                </a:solidFill>
              </a:rPr>
              <a:t>Kardiologische Untersuchung </a:t>
            </a:r>
            <a:br>
              <a:rPr lang="de-DE" sz="1200">
                <a:solidFill>
                  <a:schemeClr val="tx1"/>
                </a:solidFill>
              </a:rPr>
            </a:br>
            <a:r>
              <a:rPr lang="de-DE" sz="1000">
                <a:solidFill>
                  <a:schemeClr val="tx1"/>
                </a:solidFill>
              </a:rPr>
              <a:t>(inkl. großes Blutbild)</a:t>
            </a:r>
            <a:endParaRPr lang="de-DE" sz="1200">
              <a:solidFill>
                <a:schemeClr val="tx1"/>
              </a:solidFill>
            </a:endParaRPr>
          </a:p>
        </p:txBody>
      </p:sp>
      <p:sp>
        <p:nvSpPr>
          <p:cNvPr id="51" name="Titel 1">
            <a:extLst>
              <a:ext uri="{FF2B5EF4-FFF2-40B4-BE49-F238E27FC236}">
                <a16:creationId xmlns:a16="http://schemas.microsoft.com/office/drawing/2014/main" id="{73EAC496-C1FB-4A29-A098-2294285BF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593" y="738202"/>
            <a:ext cx="8543925" cy="658557"/>
          </a:xfrm>
        </p:spPr>
        <p:txBody>
          <a:bodyPr>
            <a:normAutofit fontScale="90000"/>
          </a:bodyPr>
          <a:lstStyle/>
          <a:p>
            <a:r>
              <a:rPr lang="de-DE" sz="2250" b="1">
                <a:solidFill>
                  <a:srgbClr val="C00000"/>
                </a:solidFill>
                <a:latin typeface="Calibri (Überschriften)"/>
              </a:rPr>
              <a:t>Gesamtkonzept </a:t>
            </a:r>
            <a:r>
              <a:rPr lang="de-DE" sz="2250" b="1">
                <a:latin typeface="Calibri (Überschriften)"/>
              </a:rPr>
              <a:t>anhand verpflichtender und optionaler Bausteine</a:t>
            </a:r>
            <a:br>
              <a:rPr lang="de-DE" sz="2250" b="1">
                <a:solidFill>
                  <a:srgbClr val="C00000"/>
                </a:solidFill>
                <a:latin typeface="Calibri (Überschriften)"/>
              </a:rPr>
            </a:br>
            <a:endParaRPr lang="de-DE" sz="2275" b="1">
              <a:latin typeface="Calibri (Überschriften)"/>
            </a:endParaRPr>
          </a:p>
        </p:txBody>
      </p:sp>
      <p:cxnSp>
        <p:nvCxnSpPr>
          <p:cNvPr id="20" name="Gerader Verbinder 19">
            <a:extLst>
              <a:ext uri="{FF2B5EF4-FFF2-40B4-BE49-F238E27FC236}">
                <a16:creationId xmlns:a16="http://schemas.microsoft.com/office/drawing/2014/main" id="{709D1717-71E3-40CA-B40A-78FF607930D8}"/>
              </a:ext>
            </a:extLst>
          </p:cNvPr>
          <p:cNvCxnSpPr>
            <a:cxnSpLocks/>
          </p:cNvCxnSpPr>
          <p:nvPr/>
        </p:nvCxnSpPr>
        <p:spPr>
          <a:xfrm>
            <a:off x="212501" y="4546242"/>
            <a:ext cx="9259910" cy="4574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Gerader Verbinder 59">
            <a:extLst>
              <a:ext uri="{FF2B5EF4-FFF2-40B4-BE49-F238E27FC236}">
                <a16:creationId xmlns:a16="http://schemas.microsoft.com/office/drawing/2014/main" id="{2A93E633-D95C-48AC-9B63-0AF1914B2FE5}"/>
              </a:ext>
            </a:extLst>
          </p:cNvPr>
          <p:cNvCxnSpPr>
            <a:cxnSpLocks/>
          </p:cNvCxnSpPr>
          <p:nvPr/>
        </p:nvCxnSpPr>
        <p:spPr>
          <a:xfrm>
            <a:off x="212501" y="2322490"/>
            <a:ext cx="925991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>
            <a:extLst>
              <a:ext uri="{FF2B5EF4-FFF2-40B4-BE49-F238E27FC236}">
                <a16:creationId xmlns:a16="http://schemas.microsoft.com/office/drawing/2014/main" id="{444C51CD-C621-4BD1-8ED3-7F552FBFBB7B}"/>
              </a:ext>
            </a:extLst>
          </p:cNvPr>
          <p:cNvCxnSpPr>
            <a:cxnSpLocks/>
          </p:cNvCxnSpPr>
          <p:nvPr/>
        </p:nvCxnSpPr>
        <p:spPr>
          <a:xfrm>
            <a:off x="2777471" y="1790163"/>
            <a:ext cx="0" cy="4952798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B7160483-9145-43C0-8408-C8D2DE542B60}"/>
              </a:ext>
            </a:extLst>
          </p:cNvPr>
          <p:cNvCxnSpPr>
            <a:cxnSpLocks/>
          </p:cNvCxnSpPr>
          <p:nvPr/>
        </p:nvCxnSpPr>
        <p:spPr>
          <a:xfrm>
            <a:off x="5057127" y="1790163"/>
            <a:ext cx="0" cy="4952798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hteck: abgerundete Ecken 44">
            <a:extLst>
              <a:ext uri="{FF2B5EF4-FFF2-40B4-BE49-F238E27FC236}">
                <a16:creationId xmlns:a16="http://schemas.microsoft.com/office/drawing/2014/main" id="{0714A8A3-E2B4-4FE2-A0B1-1A8DE64A26C1}"/>
              </a:ext>
            </a:extLst>
          </p:cNvPr>
          <p:cNvSpPr/>
          <p:nvPr/>
        </p:nvSpPr>
        <p:spPr>
          <a:xfrm>
            <a:off x="7460374" y="2490363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err="1">
                <a:solidFill>
                  <a:schemeClr val="tx1"/>
                </a:solidFill>
              </a:rPr>
              <a:t>Readiness</a:t>
            </a:r>
            <a:endParaRPr lang="de-DE" sz="1200">
              <a:solidFill>
                <a:schemeClr val="tx1"/>
              </a:solidFill>
            </a:endParaRPr>
          </a:p>
          <a:p>
            <a:pPr algn="ctr"/>
            <a:r>
              <a:rPr lang="de-DE" sz="1000">
                <a:solidFill>
                  <a:schemeClr val="tx1"/>
                </a:solidFill>
              </a:rPr>
              <a:t>(Fragebogen oder </a:t>
            </a:r>
            <a:br>
              <a:rPr lang="de-DE" sz="1000">
                <a:solidFill>
                  <a:schemeClr val="tx1"/>
                </a:solidFill>
              </a:rPr>
            </a:br>
            <a:r>
              <a:rPr lang="de-DE" sz="1000">
                <a:solidFill>
                  <a:srgbClr val="C00000"/>
                </a:solidFill>
              </a:rPr>
              <a:t>NEU: HRV-Messung</a:t>
            </a:r>
            <a:r>
              <a:rPr lang="de-DE" sz="10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47" name="Rechteck: abgerundete Ecken 46">
            <a:extLst>
              <a:ext uri="{FF2B5EF4-FFF2-40B4-BE49-F238E27FC236}">
                <a16:creationId xmlns:a16="http://schemas.microsoft.com/office/drawing/2014/main" id="{AE739CB1-259E-4E59-AC3F-0254E518E1B0}"/>
              </a:ext>
            </a:extLst>
          </p:cNvPr>
          <p:cNvSpPr/>
          <p:nvPr/>
        </p:nvSpPr>
        <p:spPr>
          <a:xfrm>
            <a:off x="7460374" y="3124125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 err="1">
                <a:solidFill>
                  <a:schemeClr val="tx1"/>
                </a:solidFill>
              </a:rPr>
              <a:t>Trainingload</a:t>
            </a:r>
            <a:endParaRPr lang="de-DE" sz="1200">
              <a:solidFill>
                <a:schemeClr val="tx1"/>
              </a:solidFill>
            </a:endParaRPr>
          </a:p>
          <a:p>
            <a:pPr algn="ctr"/>
            <a:r>
              <a:rPr lang="de-DE" sz="1000">
                <a:solidFill>
                  <a:schemeClr val="tx1"/>
                </a:solidFill>
              </a:rPr>
              <a:t>(</a:t>
            </a:r>
            <a:r>
              <a:rPr lang="de-DE" sz="1000">
                <a:solidFill>
                  <a:srgbClr val="C00000"/>
                </a:solidFill>
              </a:rPr>
              <a:t>NEU: </a:t>
            </a:r>
            <a:r>
              <a:rPr lang="de-DE" sz="1000" err="1">
                <a:solidFill>
                  <a:srgbClr val="C00000"/>
                </a:solidFill>
              </a:rPr>
              <a:t>Kinexon</a:t>
            </a:r>
            <a:r>
              <a:rPr lang="de-DE" sz="1000">
                <a:solidFill>
                  <a:srgbClr val="C00000"/>
                </a:solidFill>
              </a:rPr>
              <a:t> Perform</a:t>
            </a:r>
            <a:r>
              <a:rPr lang="de-DE" sz="100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50" name="Rechteck: abgerundete Ecken 49">
            <a:extLst>
              <a:ext uri="{FF2B5EF4-FFF2-40B4-BE49-F238E27FC236}">
                <a16:creationId xmlns:a16="http://schemas.microsoft.com/office/drawing/2014/main" id="{CFFC1582-683A-4334-AF46-871B0B5F1054}"/>
              </a:ext>
            </a:extLst>
          </p:cNvPr>
          <p:cNvSpPr/>
          <p:nvPr/>
        </p:nvSpPr>
        <p:spPr>
          <a:xfrm>
            <a:off x="7460374" y="3757887"/>
            <a:ext cx="1752608" cy="591192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200">
                <a:solidFill>
                  <a:srgbClr val="C00000"/>
                </a:solidFill>
              </a:rPr>
              <a:t>NEU: Aerosolmessung</a:t>
            </a:r>
          </a:p>
        </p:txBody>
      </p:sp>
      <p:sp>
        <p:nvSpPr>
          <p:cNvPr id="55" name="Rechteck 54">
            <a:extLst>
              <a:ext uri="{FF2B5EF4-FFF2-40B4-BE49-F238E27FC236}">
                <a16:creationId xmlns:a16="http://schemas.microsoft.com/office/drawing/2014/main" id="{23F760A3-A551-49E3-B828-65874369E5E5}"/>
              </a:ext>
            </a:extLst>
          </p:cNvPr>
          <p:cNvSpPr/>
          <p:nvPr/>
        </p:nvSpPr>
        <p:spPr>
          <a:xfrm>
            <a:off x="7460374" y="1763850"/>
            <a:ext cx="1752608" cy="5176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>
                <a:solidFill>
                  <a:schemeClr val="tx1"/>
                </a:solidFill>
              </a:rPr>
              <a:t>täglich</a:t>
            </a:r>
          </a:p>
        </p:txBody>
      </p:sp>
      <p:cxnSp>
        <p:nvCxnSpPr>
          <p:cNvPr id="64" name="Gerader Verbinder 63">
            <a:extLst>
              <a:ext uri="{FF2B5EF4-FFF2-40B4-BE49-F238E27FC236}">
                <a16:creationId xmlns:a16="http://schemas.microsoft.com/office/drawing/2014/main" id="{C5AACF01-C815-4B44-A779-519C9FD1A775}"/>
              </a:ext>
            </a:extLst>
          </p:cNvPr>
          <p:cNvCxnSpPr>
            <a:cxnSpLocks/>
          </p:cNvCxnSpPr>
          <p:nvPr/>
        </p:nvCxnSpPr>
        <p:spPr>
          <a:xfrm>
            <a:off x="7243495" y="1790163"/>
            <a:ext cx="0" cy="4952798"/>
          </a:xfrm>
          <a:prstGeom prst="line">
            <a:avLst/>
          </a:prstGeom>
          <a:ln w="95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6542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157</Words>
  <Application>Microsoft Office PowerPoint</Application>
  <PresentationFormat>A4-Papier (210 x 297 mm)</PresentationFormat>
  <Paragraphs>37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(Überschriften)</vt:lpstr>
      <vt:lpstr>Calibri Light</vt:lpstr>
      <vt:lpstr>Roboto</vt:lpstr>
      <vt:lpstr>Roboto Black</vt:lpstr>
      <vt:lpstr>Office</vt:lpstr>
      <vt:lpstr>PowerPoint-Präsentation</vt:lpstr>
      <vt:lpstr>Readiness-Abfrage auf Basis des bisherigen Fragebogens  im Vergleich zur objektiven HRV-Messung</vt:lpstr>
      <vt:lpstr>Trainingload auf Basis objektiver Kinexon Daten  - ersetzt die subjektive Abfrage der Trainingsintensität</vt:lpstr>
      <vt:lpstr>Auszug der Regenerationsempfehlung (Nährstoffversorgung)  auf Basis der vierteljährl. Blutuntersuchung und Stoffwechselanalyse</vt:lpstr>
      <vt:lpstr>Gesamtkonzept anhand verpflichtender und optionaler Bausteine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Sölter</dc:creator>
  <cp:lastModifiedBy>Florian Sölter</cp:lastModifiedBy>
  <cp:revision>66</cp:revision>
  <cp:lastPrinted>2019-10-31T12:09:08Z</cp:lastPrinted>
  <dcterms:created xsi:type="dcterms:W3CDTF">2019-10-28T23:37:31Z</dcterms:created>
  <dcterms:modified xsi:type="dcterms:W3CDTF">2021-11-07T22:52:07Z</dcterms:modified>
</cp:coreProperties>
</file>